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oboto Black"/>
      <p:bold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7B1DB5-AE4E-4398-AAE2-82241D91E4CC}">
  <a:tblStyle styleId="{767B1DB5-AE4E-4398-AAE2-82241D91E4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3B15449-F765-49CD-9681-B64BB4E90A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Black-boldItalic.fntdata"/><Relationship Id="rId23" Type="http://schemas.openxmlformats.org/officeDocument/2006/relationships/font" Target="fonts/Roboto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Raleway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bfcffd55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bfcffd5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bfcffd55f_2_1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7bfcffd55f_2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bfcffd55f_2_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7bfcffd55f_2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bfcffd55f_4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7bfcffd55f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bfcffd55f_2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7bfcffd55f_2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bfcffd55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7bfcffd55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bfcffd55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7bfcffd55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965474a9_3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965474a9_3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bfcffd55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7bfcffd55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8" name="Google Shape;108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1" name="Google Shape;121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8" name="Google Shape;128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0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50" y="147888"/>
            <a:ext cx="8967302" cy="484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350" y="1852400"/>
            <a:ext cx="7192299" cy="19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263" y="455263"/>
            <a:ext cx="12096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9775" y="455275"/>
            <a:ext cx="3121303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/>
          <p:nvPr/>
        </p:nvSpPr>
        <p:spPr>
          <a:xfrm>
            <a:off x="3070825" y="4064175"/>
            <a:ext cx="3868500" cy="601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Ngororero, 05/09/2025</a:t>
            </a:r>
            <a:endParaRPr sz="2700">
              <a:highlight>
                <a:srgbClr val="00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flag" id="152" name="Google Shape;152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2048" y="455273"/>
            <a:ext cx="1446609" cy="104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104500" y="821524"/>
            <a:ext cx="88305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700"/>
              <a:buNone/>
            </a:pPr>
            <a:r>
              <a:rPr b="1" i="0" lang="en" sz="27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1. Ensure </a:t>
            </a:r>
            <a:r>
              <a:rPr b="1" lang="en" sz="27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adaptation of FoBaSi</a:t>
            </a:r>
            <a:endParaRPr b="1" i="0" sz="27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Strengthening the mobilization of farmers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700"/>
              <a:buNone/>
            </a:pPr>
            <a:r>
              <a:rPr b="1" lang="en" sz="27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" sz="27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 Intensify farmer training &amp; extension</a:t>
            </a:r>
            <a:endParaRPr/>
          </a:p>
          <a:p>
            <a:pPr indent="-1714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plots </a:t>
            </a: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showcase full agronomic packages.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700"/>
              <a:buNone/>
            </a:pPr>
            <a:r>
              <a:rPr b="1" lang="en" sz="27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" sz="27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 Promote Climate-Smart Practices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i="0" lang="en" sz="2700" u="none" cap="none" strike="noStrike">
                <a:latin typeface="Arial"/>
                <a:ea typeface="Arial"/>
                <a:cs typeface="Arial"/>
                <a:sym typeface="Arial"/>
              </a:rPr>
              <a:t>Increase the agricultural productivity to better ensure food security</a:t>
            </a:r>
            <a:endParaRPr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700"/>
              <a:buNone/>
            </a:pPr>
            <a:r>
              <a:rPr b="1" lang="en" sz="27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" sz="27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 Banana rehabilitation</a:t>
            </a:r>
            <a:endParaRPr b="1" sz="27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700"/>
              <a:buFont typeface="Arial"/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Banana maintenance and new suckers planned to be planted in partnership with ARCOS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4"/>
          <p:cNvSpPr txBox="1"/>
          <p:nvPr>
            <p:ph type="title"/>
          </p:nvPr>
        </p:nvSpPr>
        <p:spPr>
          <a:xfrm>
            <a:off x="130600" y="109173"/>
            <a:ext cx="8778300" cy="659400"/>
          </a:xfrm>
          <a:prstGeom prst="rect">
            <a:avLst/>
          </a:prstGeom>
          <a:solidFill>
            <a:srgbClr val="FFC6C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6</a:t>
            </a:r>
            <a:r>
              <a:rPr b="1" lang="en"/>
              <a:t>. TAKE AWAY FOR 2026A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type="title"/>
          </p:nvPr>
        </p:nvSpPr>
        <p:spPr>
          <a:xfrm>
            <a:off x="4983025" y="3529275"/>
            <a:ext cx="4011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lgerian"/>
              <a:buNone/>
            </a:pPr>
            <a:r>
              <a:rPr b="1" lang="en" sz="4100">
                <a:latin typeface="Algerian"/>
                <a:ea typeface="Algerian"/>
                <a:cs typeface="Algerian"/>
                <a:sym typeface="Algerian"/>
              </a:rPr>
              <a:t>THANK YOU</a:t>
            </a:r>
            <a:endParaRPr/>
          </a:p>
        </p:txBody>
      </p:sp>
      <p:sp>
        <p:nvSpPr>
          <p:cNvPr id="240" name="Google Shape;240;p35"/>
          <p:cNvSpPr txBox="1"/>
          <p:nvPr>
            <p:ph type="title"/>
          </p:nvPr>
        </p:nvSpPr>
        <p:spPr>
          <a:xfrm>
            <a:off x="4767650" y="311875"/>
            <a:ext cx="4281900" cy="2166900"/>
          </a:xfrm>
          <a:prstGeom prst="rect">
            <a:avLst/>
          </a:prstGeom>
          <a:solidFill>
            <a:srgbClr val="FFC6C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"/>
              <a:t>“Our unity is our strength,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"/>
              <a:t>Our togetherness will bear fruit and provide food for all”</a:t>
            </a:r>
            <a:endParaRPr/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0013" y="159850"/>
            <a:ext cx="4814326" cy="474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4294967295" type="title"/>
          </p:nvPr>
        </p:nvSpPr>
        <p:spPr>
          <a:xfrm>
            <a:off x="191025" y="136344"/>
            <a:ext cx="8625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1. SEASON 2026A READINESS</a:t>
            </a:r>
            <a:endParaRPr sz="2400"/>
          </a:p>
        </p:txBody>
      </p:sp>
      <p:sp>
        <p:nvSpPr>
          <p:cNvPr id="158" name="Google Shape;158;p26"/>
          <p:cNvSpPr txBox="1"/>
          <p:nvPr>
            <p:ph idx="4294967295" type="title"/>
          </p:nvPr>
        </p:nvSpPr>
        <p:spPr>
          <a:xfrm>
            <a:off x="0" y="745200"/>
            <a:ext cx="6361800" cy="26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Char char="❖"/>
            </a:pPr>
            <a:r>
              <a:rPr i="1" lang="en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Season preparation meeting done at different levels </a:t>
            </a:r>
            <a:endParaRPr i="1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Joint effort needed for readiness of season 2026A preparation prior to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boost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productivity.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i="1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850" y="904350"/>
            <a:ext cx="2957450" cy="29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51" y="3429000"/>
            <a:ext cx="28526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6749" y="3023600"/>
            <a:ext cx="2354050" cy="20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5603800" y="3608900"/>
            <a:ext cx="34842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</a:rPr>
              <a:t>The effort that we use today will define our future productivity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7"/>
          <p:cNvGraphicFramePr/>
          <p:nvPr/>
        </p:nvGraphicFramePr>
        <p:xfrm>
          <a:off x="388380" y="5710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{767B1DB5-AE4E-4398-AAE2-82241D91E4CC}</a:tableStyleId>
              </a:tblPr>
              <a:tblGrid>
                <a:gridCol w="507925"/>
                <a:gridCol w="1744650"/>
                <a:gridCol w="1302950"/>
                <a:gridCol w="1413375"/>
                <a:gridCol w="1325050"/>
                <a:gridCol w="2009650"/>
              </a:tblGrid>
              <a:tr h="27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" sz="1800" u="none" cap="none" strike="noStrike"/>
                        <a:t>NO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" sz="1800" u="none" cap="none" strike="noStrike"/>
                        <a:t>SECTORS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" sz="1800" u="none" cap="none" strike="noStrike"/>
                        <a:t>Target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" sz="1800" u="none" cap="none" strike="noStrike"/>
                        <a:t>Registered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" sz="1800" u="none" cap="none" strike="noStrike"/>
                        <a:t>%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" sz="1800" u="none" cap="none" strike="noStrike"/>
                        <a:t>Pending farmers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NGORORERO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7,642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5,987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78.34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345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NDARO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4,214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4,809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114.12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121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KAVUMU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5,592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4,639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82.96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113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KAGEYO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4,400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5,197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118.11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76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SOVU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5,393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5,427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100.63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52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rgbClr val="FF0000"/>
                    </a:solidFill>
                  </a:tcPr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MUHANDA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4,255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4,551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106.96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MUHORORO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3,654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3,278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89.71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GATUMBA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3,786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3,736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98.68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29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MATYAZO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4,375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3,899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89.12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25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HINDIRO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5,837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4,038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69.18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23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KABAYA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4,962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4,361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87.89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22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BWIRA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3,849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3,504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91.04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</a:tr>
              <a:tr h="273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NYANGE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2,199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2,022</a:t>
                      </a:r>
                      <a:endParaRPr b="1" i="0" sz="1800" u="none" cap="none" strike="noStrike">
                        <a:solidFill>
                          <a:srgbClr val="47556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ctr"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91.95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14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0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TOTAL DISTRICT 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60,158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55,448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        92.17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800" u="none" cap="none" strike="noStrike"/>
                        <a:t>925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27"/>
          <p:cNvSpPr txBox="1"/>
          <p:nvPr/>
        </p:nvSpPr>
        <p:spPr>
          <a:xfrm>
            <a:off x="0" y="0"/>
            <a:ext cx="894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❖"/>
            </a:pPr>
            <a:r>
              <a:rPr b="1" i="1" lang="en" sz="2600" u="sng">
                <a:solidFill>
                  <a:srgbClr val="00B050"/>
                </a:solidFill>
              </a:rPr>
              <a:t>Farmer registration in smart nkunganire (SNS)</a:t>
            </a:r>
            <a:endParaRPr sz="1200"/>
          </a:p>
        </p:txBody>
      </p:sp>
      <p:sp>
        <p:nvSpPr>
          <p:cNvPr id="169" name="Google Shape;169;p27"/>
          <p:cNvSpPr txBox="1"/>
          <p:nvPr/>
        </p:nvSpPr>
        <p:spPr>
          <a:xfrm>
            <a:off x="139500" y="4670525"/>
            <a:ext cx="894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46524"/>
              </a:buClr>
              <a:buSzPts val="1400"/>
              <a:buFont typeface="Raleway"/>
              <a:buChar char="➔"/>
            </a:pPr>
            <a:r>
              <a:rPr b="1" lang="en" sz="20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SNS: </a:t>
            </a:r>
            <a:r>
              <a:rPr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registered farmers in SNS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which will delay the ordering of inputs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23325" y="0"/>
            <a:ext cx="8497500" cy="553200"/>
          </a:xfrm>
          <a:prstGeom prst="rect">
            <a:avLst/>
          </a:prstGeom>
          <a:solidFill>
            <a:srgbClr val="FFC6C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2. SUMMARY ON SEASON 2026 A PROGRESS </a:t>
            </a:r>
            <a:endParaRPr/>
          </a:p>
        </p:txBody>
      </p:sp>
      <p:graphicFrame>
        <p:nvGraphicFramePr>
          <p:cNvPr id="175" name="Google Shape;175;p28"/>
          <p:cNvGraphicFramePr/>
          <p:nvPr/>
        </p:nvGraphicFramePr>
        <p:xfrm>
          <a:off x="235560" y="6068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{767B1DB5-AE4E-4398-AAE2-82241D91E4CC}</a:tableStyleId>
              </a:tblPr>
              <a:tblGrid>
                <a:gridCol w="779600"/>
                <a:gridCol w="1069175"/>
                <a:gridCol w="1069175"/>
                <a:gridCol w="1737425"/>
                <a:gridCol w="1058075"/>
                <a:gridCol w="1588850"/>
                <a:gridCol w="1370575"/>
              </a:tblGrid>
              <a:tr h="7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N0</a:t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Crop</a:t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Target (ha)</a:t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Prepared area (ha)</a:t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Planted area</a:t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% of prepared area</a:t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% of planted area</a:t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>
                    <a:solidFill>
                      <a:schemeClr val="accent1"/>
                    </a:soli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1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MAIZE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4,118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2,888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 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70.1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2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BEANS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9,540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6,300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 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66.0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3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IRISH P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4,031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2,041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235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50.6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5.83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4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CASSAVA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3,095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1,990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 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64.3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5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SOYBEAN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572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333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143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58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25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6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WHEAT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300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 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Total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 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21,656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13,552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 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63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75" marB="0" marR="4775" marL="4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" sz="2100" u="none" cap="none" strike="noStrike"/>
                        <a:t>0</a:t>
                      </a:r>
                      <a:endParaRPr b="0" i="0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75" marB="0" marR="4775" marL="4775" anchor="b"/>
                </a:tc>
              </a:tr>
            </a:tbl>
          </a:graphicData>
        </a:graphic>
      </p:graphicFrame>
      <p:sp>
        <p:nvSpPr>
          <p:cNvPr id="176" name="Google Shape;176;p28"/>
          <p:cNvSpPr txBox="1"/>
          <p:nvPr/>
        </p:nvSpPr>
        <p:spPr>
          <a:xfrm>
            <a:off x="126525" y="3936400"/>
            <a:ext cx="8781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46524"/>
              </a:buClr>
              <a:buSzPts val="1400"/>
              <a:buFont typeface="Raleway"/>
              <a:buChar char="➔"/>
            </a:pPr>
            <a:r>
              <a:rPr b="1" lang="en" sz="20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Land preparation is about 63%:</a:t>
            </a:r>
            <a:r>
              <a:rPr b="1" lang="en" sz="20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There is a need to raise up 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awareness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or campaign for season preparation. </a:t>
            </a: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“Let us cultivate every piece of land so that no one is left behindto ensure food security.”</a:t>
            </a:r>
            <a:endParaRPr b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00" y="831800"/>
            <a:ext cx="6841100" cy="41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/>
          <p:nvPr/>
        </p:nvSpPr>
        <p:spPr>
          <a:xfrm>
            <a:off x="7225400" y="1376675"/>
            <a:ext cx="1836900" cy="266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 u="sng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 b="1" i="1" sz="2500" u="sng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hortage and stock out of i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nputs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 in some agrodealers’ 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shops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 txBox="1"/>
          <p:nvPr>
            <p:ph type="title"/>
          </p:nvPr>
        </p:nvSpPr>
        <p:spPr>
          <a:xfrm>
            <a:off x="212243" y="134494"/>
            <a:ext cx="8719500" cy="777000"/>
          </a:xfrm>
          <a:prstGeom prst="rect">
            <a:avLst/>
          </a:prstGeom>
          <a:solidFill>
            <a:srgbClr val="FFC6C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"/>
              <a:t>3. CURRENT SITUATION OF AGRICULTURAL INPUTS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295700" y="762825"/>
            <a:ext cx="33759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AGRONOMIC KPLs</a:t>
            </a:r>
            <a:endParaRPr sz="2300"/>
          </a:p>
        </p:txBody>
      </p:sp>
      <p:sp>
        <p:nvSpPr>
          <p:cNvPr id="189" name="Google Shape;189;p30"/>
          <p:cNvSpPr/>
          <p:nvPr/>
        </p:nvSpPr>
        <p:spPr>
          <a:xfrm>
            <a:off x="131575" y="1240550"/>
            <a:ext cx="4370700" cy="3903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30050" lIns="130050" spcFirstLastPara="1" rIns="130050" wrap="square" tIns="13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4705000" y="1291225"/>
            <a:ext cx="4307400" cy="38355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49775" lIns="149775" spcFirstLastPara="1" rIns="149775" wrap="square" tIns="14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0"/>
          <p:cNvSpPr txBox="1"/>
          <p:nvPr>
            <p:ph type="title"/>
          </p:nvPr>
        </p:nvSpPr>
        <p:spPr>
          <a:xfrm>
            <a:off x="236750" y="1240550"/>
            <a:ext cx="4248600" cy="3835500"/>
          </a:xfrm>
          <a:prstGeom prst="rect">
            <a:avLst/>
          </a:prstGeom>
        </p:spPr>
        <p:txBody>
          <a:bodyPr anchorCtr="0" anchor="t" bIns="130050" lIns="130050" spcFirstLastPara="1" rIns="130050" wrap="square" tIns="130050">
            <a:noAutofit/>
          </a:bodyPr>
          <a:lstStyle/>
          <a:p>
            <a:pPr indent="-332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4"/>
              <a:buChar char="❏"/>
            </a:pPr>
            <a:r>
              <a:rPr lang="en" sz="1633"/>
              <a:t>G</a:t>
            </a:r>
            <a:r>
              <a:rPr lang="en" sz="1633"/>
              <a:t>utegura ubutaka no gutera imyaka ku gihe</a:t>
            </a:r>
            <a:endParaRPr sz="1633"/>
          </a:p>
          <a:p>
            <a:pPr indent="-332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4"/>
              <a:buChar char="❏"/>
            </a:pPr>
            <a:r>
              <a:rPr lang="en" sz="1633"/>
              <a:t>Abahinzi bakoresheje inyongeramusaruro (OM, Seeds, chemical fertilizers and lime )</a:t>
            </a:r>
            <a:endParaRPr sz="1633"/>
          </a:p>
          <a:p>
            <a:pPr indent="-332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4"/>
              <a:buChar char="❏"/>
            </a:pPr>
            <a:r>
              <a:rPr lang="en" sz="1633"/>
              <a:t>Kurwanya indwara n'ibyonyi</a:t>
            </a:r>
            <a:endParaRPr sz="1633"/>
          </a:p>
          <a:p>
            <a:pPr indent="-332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4"/>
              <a:buChar char="❏"/>
            </a:pPr>
            <a:r>
              <a:rPr lang="en" sz="1633"/>
              <a:t>Kurwanya is</a:t>
            </a:r>
            <a:r>
              <a:rPr lang="en" sz="1633"/>
              <a:t>uri, gutera ibiti</a:t>
            </a:r>
            <a:endParaRPr sz="1633"/>
          </a:p>
          <a:p>
            <a:pPr indent="-332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4"/>
              <a:buChar char="❏"/>
            </a:pPr>
            <a:r>
              <a:rPr lang="en" sz="1633"/>
              <a:t>Gushinganisha ibihingwa</a:t>
            </a:r>
            <a:endParaRPr sz="1633"/>
          </a:p>
          <a:p>
            <a:pPr indent="-332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4"/>
              <a:buChar char="❏"/>
            </a:pPr>
            <a:r>
              <a:rPr lang="en" sz="1633"/>
              <a:t>Gufata neza umusaruro no kugira gahunda kuwugeza kw'isoko</a:t>
            </a:r>
            <a:endParaRPr sz="1633"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4826200" y="1341650"/>
            <a:ext cx="4065000" cy="3835500"/>
          </a:xfrm>
          <a:prstGeom prst="rect">
            <a:avLst/>
          </a:prstGeom>
        </p:spPr>
        <p:txBody>
          <a:bodyPr anchorCtr="0" anchor="t" bIns="149775" lIns="149775" spcFirstLastPara="1" rIns="149775" wrap="square" tIns="1497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Site ifite ibipimo ndangahantu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Kugira umukozi ushinzwe iyamamazabuhinzi kuri site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Kugaragaza imiterere y'ikigamijwe n'intego 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Kugira amategeko y'umwihariko y'akoperative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Kugira gahunda irambuye(Business plan) no kubika amakuru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Kuba site icungwa nk'umurima umwe</a:t>
            </a:r>
            <a:endParaRPr sz="1800"/>
          </a:p>
        </p:txBody>
      </p:sp>
      <p:sp>
        <p:nvSpPr>
          <p:cNvPr id="193" name="Google Shape;193;p30"/>
          <p:cNvSpPr txBox="1"/>
          <p:nvPr>
            <p:ph type="title"/>
          </p:nvPr>
        </p:nvSpPr>
        <p:spPr>
          <a:xfrm>
            <a:off x="4927925" y="784676"/>
            <a:ext cx="39204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MANAGERIALS KPLs</a:t>
            </a:r>
            <a:endParaRPr sz="2300"/>
          </a:p>
        </p:txBody>
      </p:sp>
      <p:sp>
        <p:nvSpPr>
          <p:cNvPr id="194" name="Google Shape;194;p30"/>
          <p:cNvSpPr txBox="1"/>
          <p:nvPr>
            <p:ph type="title"/>
          </p:nvPr>
        </p:nvSpPr>
        <p:spPr>
          <a:xfrm>
            <a:off x="280850" y="173104"/>
            <a:ext cx="8497500" cy="532200"/>
          </a:xfrm>
          <a:prstGeom prst="rect">
            <a:avLst/>
          </a:prstGeom>
          <a:solidFill>
            <a:srgbClr val="FFC6C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4. </a:t>
            </a:r>
            <a:r>
              <a:rPr b="1" lang="en" sz="2800"/>
              <a:t>FOBASI PROGRAM IN 2026A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5900"/>
            <a:ext cx="4869224" cy="42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15676" cy="306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/>
        </p:nvSpPr>
        <p:spPr>
          <a:xfrm>
            <a:off x="4869225" y="2957700"/>
            <a:ext cx="4218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highlight>
                  <a:srgbClr val="FFFF00"/>
                </a:highlight>
                <a:latin typeface="Roboto Black"/>
                <a:ea typeface="Roboto Black"/>
                <a:cs typeface="Roboto Black"/>
                <a:sym typeface="Roboto Black"/>
              </a:rPr>
              <a:t>Mu majyaruguru y’Akarere ka Ngororero:</a:t>
            </a:r>
            <a:endParaRPr sz="1700">
              <a:solidFill>
                <a:srgbClr val="00FF00"/>
              </a:solidFill>
              <a:highlight>
                <a:srgbClr val="FFFF00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Black"/>
              <a:buChar char="★"/>
            </a:pP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Imvura: </a:t>
            </a: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600-700mm </a:t>
            </a:r>
            <a:endParaRPr sz="16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Black"/>
              <a:buChar char="★"/>
            </a:pP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Izatangira kuwa  08-15 Nzeri 2025</a:t>
            </a:r>
            <a:endParaRPr sz="16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Black"/>
              <a:buChar char="★"/>
            </a:pP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Izacika kuwa 22-29 Ukuboza 2025</a:t>
            </a:r>
            <a:endParaRPr sz="16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highlight>
                  <a:srgbClr val="FFFF00"/>
                </a:highlight>
                <a:latin typeface="Roboto Black"/>
                <a:ea typeface="Roboto Black"/>
                <a:cs typeface="Roboto Black"/>
                <a:sym typeface="Roboto Black"/>
              </a:rPr>
              <a:t>Igice gisigaye cy’Akarere ka Ngororero:</a:t>
            </a:r>
            <a:endParaRPr sz="1700">
              <a:solidFill>
                <a:srgbClr val="00FF00"/>
              </a:solidFill>
              <a:highlight>
                <a:srgbClr val="FFFF00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Black"/>
              <a:buChar char="★"/>
            </a:pP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Imvura </a:t>
            </a: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500-600mm </a:t>
            </a:r>
            <a:endParaRPr sz="16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Black"/>
              <a:buChar char="★"/>
            </a:pP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Izatangira kuwa 08-15 Nzeri 2025</a:t>
            </a:r>
            <a:endParaRPr sz="16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Black"/>
              <a:buChar char="★"/>
            </a:pPr>
            <a:r>
              <a:rPr lang="en" sz="1600">
                <a:latin typeface="Roboto Black"/>
                <a:ea typeface="Roboto Black"/>
                <a:cs typeface="Roboto Black"/>
                <a:sym typeface="Roboto Black"/>
              </a:rPr>
              <a:t>Izacika 15-22 Ukuboza 2025</a:t>
            </a:r>
            <a:endParaRPr sz="1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2" name="Google Shape;202;p31"/>
          <p:cNvSpPr txBox="1"/>
          <p:nvPr>
            <p:ph idx="4294967295" type="title"/>
          </p:nvPr>
        </p:nvSpPr>
        <p:spPr>
          <a:xfrm>
            <a:off x="143675" y="129375"/>
            <a:ext cx="44283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5. Meteo Rwanda forecast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311700" y="306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Season 2026A calendar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208" name="Google Shape;208;p32"/>
          <p:cNvGraphicFramePr/>
          <p:nvPr/>
        </p:nvGraphicFramePr>
        <p:xfrm>
          <a:off x="310650" y="245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{D3B15449-F765-49CD-9681-B64BB4E90ADC}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209" name="Google Shape;209;p32"/>
          <p:cNvCxnSpPr/>
          <p:nvPr/>
        </p:nvCxnSpPr>
        <p:spPr>
          <a:xfrm rot="10800000">
            <a:off x="493963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10" name="Google Shape;210;p32"/>
          <p:cNvSpPr txBox="1"/>
          <p:nvPr>
            <p:ph type="title"/>
          </p:nvPr>
        </p:nvSpPr>
        <p:spPr>
          <a:xfrm>
            <a:off x="118250" y="996724"/>
            <a:ext cx="27549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July -August 2025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11" name="Google Shape;211;p32"/>
          <p:cNvSpPr txBox="1"/>
          <p:nvPr>
            <p:ph idx="4294967295" type="body"/>
          </p:nvPr>
        </p:nvSpPr>
        <p:spPr>
          <a:xfrm>
            <a:off x="662975" y="1388825"/>
            <a:ext cx="3112800" cy="10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/>
              <a:t>Farmer registration, Mobilization, site preparation, inputs distribution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12" name="Google Shape;212;p32"/>
          <p:cNvSpPr txBox="1"/>
          <p:nvPr>
            <p:ph type="title"/>
          </p:nvPr>
        </p:nvSpPr>
        <p:spPr>
          <a:xfrm>
            <a:off x="2183250" y="3612025"/>
            <a:ext cx="31128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September-</a:t>
            </a:r>
            <a:r>
              <a:rPr lang="en" sz="1800">
                <a:solidFill>
                  <a:schemeClr val="dk1"/>
                </a:solidFill>
              </a:rPr>
              <a:t>August 2025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13" name="Google Shape;213;p32"/>
          <p:cNvSpPr txBox="1"/>
          <p:nvPr>
            <p:ph idx="4294967295" type="body"/>
          </p:nvPr>
        </p:nvSpPr>
        <p:spPr>
          <a:xfrm>
            <a:off x="2183250" y="4196450"/>
            <a:ext cx="2944200" cy="8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/>
              <a:t>Planting and adoption of GAPs</a:t>
            </a:r>
            <a:endParaRPr b="1" sz="1900"/>
          </a:p>
        </p:txBody>
      </p:sp>
      <p:sp>
        <p:nvSpPr>
          <p:cNvPr id="214" name="Google Shape;214;p32"/>
          <p:cNvSpPr txBox="1"/>
          <p:nvPr>
            <p:ph type="title"/>
          </p:nvPr>
        </p:nvSpPr>
        <p:spPr>
          <a:xfrm>
            <a:off x="4696823" y="946173"/>
            <a:ext cx="29442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October-November2025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15" name="Google Shape;215;p32"/>
          <p:cNvSpPr txBox="1"/>
          <p:nvPr>
            <p:ph idx="4294967295" type="body"/>
          </p:nvPr>
        </p:nvSpPr>
        <p:spPr>
          <a:xfrm>
            <a:off x="5091050" y="1560475"/>
            <a:ext cx="3274500" cy="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/>
              <a:t>Pests and diseases protection, season monitoring</a:t>
            </a:r>
            <a:endParaRPr b="1" sz="1600"/>
          </a:p>
        </p:txBody>
      </p:sp>
      <p:sp>
        <p:nvSpPr>
          <p:cNvPr id="216" name="Google Shape;216;p32"/>
          <p:cNvSpPr txBox="1"/>
          <p:nvPr>
            <p:ph type="title"/>
          </p:nvPr>
        </p:nvSpPr>
        <p:spPr>
          <a:xfrm>
            <a:off x="6245122" y="3668337"/>
            <a:ext cx="2353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Dec</a:t>
            </a:r>
            <a:r>
              <a:rPr lang="en" sz="1800">
                <a:solidFill>
                  <a:schemeClr val="dk1"/>
                </a:solidFill>
              </a:rPr>
              <a:t>ember 2025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17" name="Google Shape;217;p32"/>
          <p:cNvSpPr txBox="1"/>
          <p:nvPr>
            <p:ph idx="4294967295" type="body"/>
          </p:nvPr>
        </p:nvSpPr>
        <p:spPr>
          <a:xfrm>
            <a:off x="5781150" y="3993750"/>
            <a:ext cx="3167400" cy="8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/>
              <a:t>Harvesting time and post harvest handling facilities</a:t>
            </a:r>
            <a:endParaRPr b="1" sz="1900"/>
          </a:p>
        </p:txBody>
      </p:sp>
      <p:cxnSp>
        <p:nvCxnSpPr>
          <p:cNvPr id="218" name="Google Shape;218;p32"/>
          <p:cNvCxnSpPr/>
          <p:nvPr/>
        </p:nvCxnSpPr>
        <p:spPr>
          <a:xfrm flipH="1">
            <a:off x="3171500" y="3113100"/>
            <a:ext cx="3300" cy="49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19" name="Google Shape;219;p32"/>
          <p:cNvCxnSpPr/>
          <p:nvPr/>
        </p:nvCxnSpPr>
        <p:spPr>
          <a:xfrm rot="10800000">
            <a:off x="4997750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0" name="Google Shape;220;p32"/>
          <p:cNvCxnSpPr/>
          <p:nvPr/>
        </p:nvCxnSpPr>
        <p:spPr>
          <a:xfrm>
            <a:off x="6715122" y="2980062"/>
            <a:ext cx="5100" cy="75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162725"/>
            <a:ext cx="8792100" cy="487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26" name="Google Shape;226;p33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1139100" y="484700"/>
            <a:ext cx="45660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Upcoming</a:t>
            </a:r>
            <a:r>
              <a:rPr b="1" lang="en" sz="3000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 events</a:t>
            </a:r>
            <a:endParaRPr b="1" sz="3000">
              <a:solidFill>
                <a:srgbClr val="00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33"/>
          <p:cNvSpPr txBox="1"/>
          <p:nvPr>
            <p:ph idx="4294967295" type="body"/>
          </p:nvPr>
        </p:nvSpPr>
        <p:spPr>
          <a:xfrm>
            <a:off x="561650" y="1200113"/>
            <a:ext cx="79305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Based on </a:t>
            </a: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Meteo Rwanda forecast that 8-15/09/2025 and it will be shortened to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Raleway"/>
              <a:buChar char="➔"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Launching </a:t>
            </a: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 season 2026A at District level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Avenue: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Kageyo sector, Mukore Cell on 18/09/2025</a:t>
            </a:r>
            <a:endParaRPr b="1"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➔"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Launching of season 2026A at sector&amp;cell level</a:t>
            </a:r>
            <a:endParaRPr b="1"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Each sector &amp; cell will determine date and sites where to be launching the seasons.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