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  <p:sldMasterId id="2147483816" r:id="rId2"/>
    <p:sldMasterId id="2147483883" r:id="rId3"/>
    <p:sldMasterId id="2147483942" r:id="rId4"/>
    <p:sldMasterId id="2147483956" r:id="rId5"/>
    <p:sldMasterId id="2147483960" r:id="rId6"/>
    <p:sldMasterId id="2147483964" r:id="rId7"/>
    <p:sldMasterId id="2147483968" r:id="rId8"/>
    <p:sldMasterId id="2147483972" r:id="rId9"/>
    <p:sldMasterId id="2147484001" r:id="rId10"/>
    <p:sldMasterId id="2147484054" r:id="rId11"/>
    <p:sldMasterId id="2147486969" r:id="rId12"/>
    <p:sldMasterId id="2147488385" r:id="rId13"/>
    <p:sldMasterId id="2147488398" r:id="rId14"/>
    <p:sldMasterId id="2147488411" r:id="rId15"/>
    <p:sldMasterId id="2147488418" r:id="rId16"/>
    <p:sldMasterId id="2147489445" r:id="rId17"/>
  </p:sldMasterIdLst>
  <p:notesMasterIdLst>
    <p:notesMasterId r:id="rId35"/>
  </p:notesMasterIdLst>
  <p:sldIdLst>
    <p:sldId id="510" r:id="rId18"/>
    <p:sldId id="532" r:id="rId19"/>
    <p:sldId id="581" r:id="rId20"/>
    <p:sldId id="562" r:id="rId21"/>
    <p:sldId id="564" r:id="rId22"/>
    <p:sldId id="565" r:id="rId23"/>
    <p:sldId id="563" r:id="rId24"/>
    <p:sldId id="582" r:id="rId25"/>
    <p:sldId id="566" r:id="rId26"/>
    <p:sldId id="579" r:id="rId27"/>
    <p:sldId id="583" r:id="rId28"/>
    <p:sldId id="580" r:id="rId29"/>
    <p:sldId id="584" r:id="rId30"/>
    <p:sldId id="577" r:id="rId31"/>
    <p:sldId id="573" r:id="rId32"/>
    <p:sldId id="554" r:id="rId33"/>
    <p:sldId id="530" r:id="rId34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0056" autoAdjust="0"/>
  </p:normalViewPr>
  <p:slideViewPr>
    <p:cSldViewPr snapToGrid="0">
      <p:cViewPr varScale="1">
        <p:scale>
          <a:sx n="61" d="100"/>
          <a:sy n="61" d="100"/>
        </p:scale>
        <p:origin x="928" y="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fif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jfif"/><Relationship Id="rId4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fif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jfif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1B1FF-1CEE-4D5A-AD95-157F0515F3B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632161-392B-431D-BAC3-75DE8CA3B877}">
      <dgm:prSet phldrT="[Text]" custT="1"/>
      <dgm:spPr/>
      <dgm:t>
        <a:bodyPr/>
        <a:lstStyle/>
        <a:p>
          <a:r>
            <a:rPr lang="en-US" sz="2800" dirty="0"/>
            <a:t>9.3% average annual GDP growth</a:t>
          </a:r>
        </a:p>
      </dgm:t>
    </dgm:pt>
    <dgm:pt modelId="{A9B5B616-E323-4BA3-9F57-EC3B33DB9E1B}" type="parTrans" cxnId="{41138C86-27F3-4BD0-A353-122D99F48168}">
      <dgm:prSet/>
      <dgm:spPr/>
      <dgm:t>
        <a:bodyPr/>
        <a:lstStyle/>
        <a:p>
          <a:endParaRPr lang="en-US" sz="3200"/>
        </a:p>
      </dgm:t>
    </dgm:pt>
    <dgm:pt modelId="{360D10CB-96A3-4BD0-8A07-22023DE2BA36}" type="sibTrans" cxnId="{41138C86-27F3-4BD0-A353-122D99F48168}">
      <dgm:prSet/>
      <dgm:spPr/>
      <dgm:t>
        <a:bodyPr/>
        <a:lstStyle/>
        <a:p>
          <a:endParaRPr lang="en-US" sz="3200"/>
        </a:p>
      </dgm:t>
    </dgm:pt>
    <dgm:pt modelId="{CF9507E4-FB6A-4D32-A955-86EF73296184}">
      <dgm:prSet phldrT="[Text]" custT="1"/>
      <dgm:spPr/>
      <dgm:t>
        <a:bodyPr/>
        <a:lstStyle/>
        <a:p>
          <a:r>
            <a:rPr lang="en-US" sz="2800" dirty="0"/>
            <a:t>At least 6% for Agriculture</a:t>
          </a:r>
        </a:p>
      </dgm:t>
    </dgm:pt>
    <dgm:pt modelId="{1A2882C2-5D14-44E7-870D-F2ABDBFE7F2D}" type="parTrans" cxnId="{58421B4B-65B0-4412-8EDD-28B53C346357}">
      <dgm:prSet/>
      <dgm:spPr/>
      <dgm:t>
        <a:bodyPr/>
        <a:lstStyle/>
        <a:p>
          <a:endParaRPr lang="en-US" sz="3200"/>
        </a:p>
      </dgm:t>
    </dgm:pt>
    <dgm:pt modelId="{C9A42F6F-98C4-442D-BC82-2743999AB1F1}" type="sibTrans" cxnId="{58421B4B-65B0-4412-8EDD-28B53C346357}">
      <dgm:prSet/>
      <dgm:spPr/>
      <dgm:t>
        <a:bodyPr/>
        <a:lstStyle/>
        <a:p>
          <a:endParaRPr lang="en-US" sz="3200"/>
        </a:p>
      </dgm:t>
    </dgm:pt>
    <dgm:pt modelId="{2E604BE1-5E59-4240-956A-B3DA0424A8C6}">
      <dgm:prSet phldrT="[Text]" custT="1"/>
      <dgm:spPr/>
      <dgm:t>
        <a:bodyPr/>
        <a:lstStyle/>
        <a:p>
          <a:r>
            <a:rPr lang="en-US" sz="2800" dirty="0"/>
            <a:t>Over 10% for industry </a:t>
          </a:r>
        </a:p>
      </dgm:t>
    </dgm:pt>
    <dgm:pt modelId="{CE1F11EA-BB81-40D5-834A-1F184DB3139A}" type="parTrans" cxnId="{2369A7EA-AA81-4AF3-A581-1324F87A58F0}">
      <dgm:prSet/>
      <dgm:spPr/>
      <dgm:t>
        <a:bodyPr/>
        <a:lstStyle/>
        <a:p>
          <a:endParaRPr lang="en-US" sz="3200"/>
        </a:p>
      </dgm:t>
    </dgm:pt>
    <dgm:pt modelId="{6F23517B-ACA5-4ACB-8108-A62353C686F9}" type="sibTrans" cxnId="{2369A7EA-AA81-4AF3-A581-1324F87A58F0}">
      <dgm:prSet/>
      <dgm:spPr/>
      <dgm:t>
        <a:bodyPr/>
        <a:lstStyle/>
        <a:p>
          <a:endParaRPr lang="en-US" sz="3200"/>
        </a:p>
      </dgm:t>
    </dgm:pt>
    <dgm:pt modelId="{B3BD7520-B0D2-421D-895F-ACEAACFF07AE}">
      <dgm:prSet phldrT="[Text]" custT="1"/>
      <dgm:spPr/>
      <dgm:t>
        <a:bodyPr/>
        <a:lstStyle/>
        <a:p>
          <a:r>
            <a:rPr lang="en-US" sz="2800" dirty="0"/>
            <a:t>Over 10% for services </a:t>
          </a:r>
        </a:p>
      </dgm:t>
    </dgm:pt>
    <dgm:pt modelId="{32060F2C-15B2-4610-B9C3-5801F7D09A54}" type="parTrans" cxnId="{C0F7EF11-3AB1-47CC-A363-AD6EAEDF7C32}">
      <dgm:prSet/>
      <dgm:spPr/>
      <dgm:t>
        <a:bodyPr/>
        <a:lstStyle/>
        <a:p>
          <a:endParaRPr lang="en-US" sz="3200"/>
        </a:p>
      </dgm:t>
    </dgm:pt>
    <dgm:pt modelId="{4E6EB30E-A0EE-43BC-9471-8CA52B7A29BA}" type="sibTrans" cxnId="{C0F7EF11-3AB1-47CC-A363-AD6EAEDF7C32}">
      <dgm:prSet/>
      <dgm:spPr/>
      <dgm:t>
        <a:bodyPr/>
        <a:lstStyle/>
        <a:p>
          <a:endParaRPr lang="en-US" sz="3200"/>
        </a:p>
      </dgm:t>
    </dgm:pt>
    <dgm:pt modelId="{D5D4B091-6AD5-4776-A78D-317667C0A0FC}" type="pres">
      <dgm:prSet presAssocID="{18F1B1FF-1CEE-4D5A-AD95-157F0515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FE9301-A7DE-4F76-8ABD-ED83624E53F9}" type="pres">
      <dgm:prSet presAssocID="{EB632161-392B-431D-BAC3-75DE8CA3B877}" presName="hierRoot1" presStyleCnt="0">
        <dgm:presLayoutVars>
          <dgm:hierBranch val="init"/>
        </dgm:presLayoutVars>
      </dgm:prSet>
      <dgm:spPr/>
    </dgm:pt>
    <dgm:pt modelId="{539D7931-C740-4352-AE74-FCAA34791E9F}" type="pres">
      <dgm:prSet presAssocID="{EB632161-392B-431D-BAC3-75DE8CA3B877}" presName="rootComposite1" presStyleCnt="0"/>
      <dgm:spPr/>
    </dgm:pt>
    <dgm:pt modelId="{111DEB9A-7D03-4B4F-9961-71B8C1AC7BEC}" type="pres">
      <dgm:prSet presAssocID="{EB632161-392B-431D-BAC3-75DE8CA3B87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A4F9C-F5EC-426B-B9C0-F4CEA6B24156}" type="pres">
      <dgm:prSet presAssocID="{EB632161-392B-431D-BAC3-75DE8CA3B87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63EC0F-1E3A-4386-881C-7FD29FB88059}" type="pres">
      <dgm:prSet presAssocID="{EB632161-392B-431D-BAC3-75DE8CA3B877}" presName="hierChild2" presStyleCnt="0"/>
      <dgm:spPr/>
    </dgm:pt>
    <dgm:pt modelId="{93E67672-DA0B-4133-AF30-6E2D48C406C6}" type="pres">
      <dgm:prSet presAssocID="{1A2882C2-5D14-44E7-870D-F2ABDBFE7F2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C5A0C32-886F-4B78-B08A-2066B5B0B6E4}" type="pres">
      <dgm:prSet presAssocID="{CF9507E4-FB6A-4D32-A955-86EF73296184}" presName="hierRoot2" presStyleCnt="0">
        <dgm:presLayoutVars>
          <dgm:hierBranch val="init"/>
        </dgm:presLayoutVars>
      </dgm:prSet>
      <dgm:spPr/>
    </dgm:pt>
    <dgm:pt modelId="{A8244EB9-1616-41C9-AE75-D16EB2C62209}" type="pres">
      <dgm:prSet presAssocID="{CF9507E4-FB6A-4D32-A955-86EF73296184}" presName="rootComposite" presStyleCnt="0"/>
      <dgm:spPr/>
    </dgm:pt>
    <dgm:pt modelId="{6351393C-6F8C-4D8E-AD57-771913212B19}" type="pres">
      <dgm:prSet presAssocID="{CF9507E4-FB6A-4D32-A955-86EF732961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5BCFD-3640-4E41-B8EE-43BF444D486F}" type="pres">
      <dgm:prSet presAssocID="{CF9507E4-FB6A-4D32-A955-86EF73296184}" presName="rootConnector" presStyleLbl="node2" presStyleIdx="0" presStyleCnt="3"/>
      <dgm:spPr/>
      <dgm:t>
        <a:bodyPr/>
        <a:lstStyle/>
        <a:p>
          <a:endParaRPr lang="en-US"/>
        </a:p>
      </dgm:t>
    </dgm:pt>
    <dgm:pt modelId="{7F67AB83-2C87-40E3-A8E5-325E8E8D9556}" type="pres">
      <dgm:prSet presAssocID="{CF9507E4-FB6A-4D32-A955-86EF73296184}" presName="hierChild4" presStyleCnt="0"/>
      <dgm:spPr/>
    </dgm:pt>
    <dgm:pt modelId="{B06E747A-4196-4FB0-BD86-1BCF831A2420}" type="pres">
      <dgm:prSet presAssocID="{CF9507E4-FB6A-4D32-A955-86EF73296184}" presName="hierChild5" presStyleCnt="0"/>
      <dgm:spPr/>
    </dgm:pt>
    <dgm:pt modelId="{B639AF5E-230B-4368-B112-EB32B26CCB9B}" type="pres">
      <dgm:prSet presAssocID="{CE1F11EA-BB81-40D5-834A-1F184DB3139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D7881E1-814A-4F80-A830-837CC67DE793}" type="pres">
      <dgm:prSet presAssocID="{2E604BE1-5E59-4240-956A-B3DA0424A8C6}" presName="hierRoot2" presStyleCnt="0">
        <dgm:presLayoutVars>
          <dgm:hierBranch val="init"/>
        </dgm:presLayoutVars>
      </dgm:prSet>
      <dgm:spPr/>
    </dgm:pt>
    <dgm:pt modelId="{0C81F115-C162-40DC-9037-14B0B80F9163}" type="pres">
      <dgm:prSet presAssocID="{2E604BE1-5E59-4240-956A-B3DA0424A8C6}" presName="rootComposite" presStyleCnt="0"/>
      <dgm:spPr/>
    </dgm:pt>
    <dgm:pt modelId="{61D2EB37-6CAD-4F79-B839-68B0909DA573}" type="pres">
      <dgm:prSet presAssocID="{2E604BE1-5E59-4240-956A-B3DA0424A8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7D7C9-19E3-42A2-BA93-F4A7CF3BD748}" type="pres">
      <dgm:prSet presAssocID="{2E604BE1-5E59-4240-956A-B3DA0424A8C6}" presName="rootConnector" presStyleLbl="node2" presStyleIdx="1" presStyleCnt="3"/>
      <dgm:spPr/>
      <dgm:t>
        <a:bodyPr/>
        <a:lstStyle/>
        <a:p>
          <a:endParaRPr lang="en-US"/>
        </a:p>
      </dgm:t>
    </dgm:pt>
    <dgm:pt modelId="{6D398878-0E58-451F-A799-91FECFCAC43C}" type="pres">
      <dgm:prSet presAssocID="{2E604BE1-5E59-4240-956A-B3DA0424A8C6}" presName="hierChild4" presStyleCnt="0"/>
      <dgm:spPr/>
    </dgm:pt>
    <dgm:pt modelId="{4E7EA53D-CDED-4779-9C1D-238B64D8C4C9}" type="pres">
      <dgm:prSet presAssocID="{2E604BE1-5E59-4240-956A-B3DA0424A8C6}" presName="hierChild5" presStyleCnt="0"/>
      <dgm:spPr/>
    </dgm:pt>
    <dgm:pt modelId="{DE3A4130-1E32-458A-BB6A-40F412BCA8C5}" type="pres">
      <dgm:prSet presAssocID="{32060F2C-15B2-4610-B9C3-5801F7D09A5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6ECB288-82A0-488F-8FC6-05A4C858A21E}" type="pres">
      <dgm:prSet presAssocID="{B3BD7520-B0D2-421D-895F-ACEAACFF07AE}" presName="hierRoot2" presStyleCnt="0">
        <dgm:presLayoutVars>
          <dgm:hierBranch val="init"/>
        </dgm:presLayoutVars>
      </dgm:prSet>
      <dgm:spPr/>
    </dgm:pt>
    <dgm:pt modelId="{DF7B4F4F-C08B-4FDF-BEBB-2CFD7F2562E4}" type="pres">
      <dgm:prSet presAssocID="{B3BD7520-B0D2-421D-895F-ACEAACFF07AE}" presName="rootComposite" presStyleCnt="0"/>
      <dgm:spPr/>
    </dgm:pt>
    <dgm:pt modelId="{BA17E134-3941-41C9-AF92-C4DBE54434B3}" type="pres">
      <dgm:prSet presAssocID="{B3BD7520-B0D2-421D-895F-ACEAACFF07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A0A8D-5AB5-4F8C-BB52-821F5531B123}" type="pres">
      <dgm:prSet presAssocID="{B3BD7520-B0D2-421D-895F-ACEAACFF07AE}" presName="rootConnector" presStyleLbl="node2" presStyleIdx="2" presStyleCnt="3"/>
      <dgm:spPr/>
      <dgm:t>
        <a:bodyPr/>
        <a:lstStyle/>
        <a:p>
          <a:endParaRPr lang="en-US"/>
        </a:p>
      </dgm:t>
    </dgm:pt>
    <dgm:pt modelId="{68C6AC4C-A99E-446A-9DE0-AE3DA3D67ACE}" type="pres">
      <dgm:prSet presAssocID="{B3BD7520-B0D2-421D-895F-ACEAACFF07AE}" presName="hierChild4" presStyleCnt="0"/>
      <dgm:spPr/>
    </dgm:pt>
    <dgm:pt modelId="{D268F534-1795-4223-A894-451B6D25D02F}" type="pres">
      <dgm:prSet presAssocID="{B3BD7520-B0D2-421D-895F-ACEAACFF07AE}" presName="hierChild5" presStyleCnt="0"/>
      <dgm:spPr/>
    </dgm:pt>
    <dgm:pt modelId="{C359FF83-AC4B-4753-AF83-1CC8E00F7551}" type="pres">
      <dgm:prSet presAssocID="{EB632161-392B-431D-BAC3-75DE8CA3B877}" presName="hierChild3" presStyleCnt="0"/>
      <dgm:spPr/>
    </dgm:pt>
  </dgm:ptLst>
  <dgm:cxnLst>
    <dgm:cxn modelId="{691B20EF-70A8-4534-B656-511D205A7F4F}" type="presOf" srcId="{EB632161-392B-431D-BAC3-75DE8CA3B877}" destId="{111DEB9A-7D03-4B4F-9961-71B8C1AC7BEC}" srcOrd="0" destOrd="0" presId="urn:microsoft.com/office/officeart/2005/8/layout/orgChart1"/>
    <dgm:cxn modelId="{12D90AF7-E0D4-4485-9F65-1D311217079D}" type="presOf" srcId="{2E604BE1-5E59-4240-956A-B3DA0424A8C6}" destId="{A477D7C9-19E3-42A2-BA93-F4A7CF3BD748}" srcOrd="1" destOrd="0" presId="urn:microsoft.com/office/officeart/2005/8/layout/orgChart1"/>
    <dgm:cxn modelId="{58421B4B-65B0-4412-8EDD-28B53C346357}" srcId="{EB632161-392B-431D-BAC3-75DE8CA3B877}" destId="{CF9507E4-FB6A-4D32-A955-86EF73296184}" srcOrd="0" destOrd="0" parTransId="{1A2882C2-5D14-44E7-870D-F2ABDBFE7F2D}" sibTransId="{C9A42F6F-98C4-442D-BC82-2743999AB1F1}"/>
    <dgm:cxn modelId="{41138C86-27F3-4BD0-A353-122D99F48168}" srcId="{18F1B1FF-1CEE-4D5A-AD95-157F0515F3B1}" destId="{EB632161-392B-431D-BAC3-75DE8CA3B877}" srcOrd="0" destOrd="0" parTransId="{A9B5B616-E323-4BA3-9F57-EC3B33DB9E1B}" sibTransId="{360D10CB-96A3-4BD0-8A07-22023DE2BA36}"/>
    <dgm:cxn modelId="{2BE0A3B2-6647-4762-8F18-63EA5F97AD70}" type="presOf" srcId="{EB632161-392B-431D-BAC3-75DE8CA3B877}" destId="{0AEA4F9C-F5EC-426B-B9C0-F4CEA6B24156}" srcOrd="1" destOrd="0" presId="urn:microsoft.com/office/officeart/2005/8/layout/orgChart1"/>
    <dgm:cxn modelId="{4AF907E9-EB3A-4A7F-8FCF-83E291E0324B}" type="presOf" srcId="{2E604BE1-5E59-4240-956A-B3DA0424A8C6}" destId="{61D2EB37-6CAD-4F79-B839-68B0909DA573}" srcOrd="0" destOrd="0" presId="urn:microsoft.com/office/officeart/2005/8/layout/orgChart1"/>
    <dgm:cxn modelId="{C0F7EF11-3AB1-47CC-A363-AD6EAEDF7C32}" srcId="{EB632161-392B-431D-BAC3-75DE8CA3B877}" destId="{B3BD7520-B0D2-421D-895F-ACEAACFF07AE}" srcOrd="2" destOrd="0" parTransId="{32060F2C-15B2-4610-B9C3-5801F7D09A54}" sibTransId="{4E6EB30E-A0EE-43BC-9471-8CA52B7A29BA}"/>
    <dgm:cxn modelId="{73DD7C33-6A7B-4584-A948-97B7FC7BA23E}" type="presOf" srcId="{32060F2C-15B2-4610-B9C3-5801F7D09A54}" destId="{DE3A4130-1E32-458A-BB6A-40F412BCA8C5}" srcOrd="0" destOrd="0" presId="urn:microsoft.com/office/officeart/2005/8/layout/orgChart1"/>
    <dgm:cxn modelId="{A001B8FF-44DD-4576-A704-566C80605D73}" type="presOf" srcId="{CF9507E4-FB6A-4D32-A955-86EF73296184}" destId="{6351393C-6F8C-4D8E-AD57-771913212B19}" srcOrd="0" destOrd="0" presId="urn:microsoft.com/office/officeart/2005/8/layout/orgChart1"/>
    <dgm:cxn modelId="{5FDD6644-FF97-49EE-9C21-216FC271CB02}" type="presOf" srcId="{CE1F11EA-BB81-40D5-834A-1F184DB3139A}" destId="{B639AF5E-230B-4368-B112-EB32B26CCB9B}" srcOrd="0" destOrd="0" presId="urn:microsoft.com/office/officeart/2005/8/layout/orgChart1"/>
    <dgm:cxn modelId="{C4DFBDE2-92E1-44E1-AB64-A944477235E7}" type="presOf" srcId="{1A2882C2-5D14-44E7-870D-F2ABDBFE7F2D}" destId="{93E67672-DA0B-4133-AF30-6E2D48C406C6}" srcOrd="0" destOrd="0" presId="urn:microsoft.com/office/officeart/2005/8/layout/orgChart1"/>
    <dgm:cxn modelId="{ACC05653-1CCA-4F61-AF2A-ED4459D4E571}" type="presOf" srcId="{B3BD7520-B0D2-421D-895F-ACEAACFF07AE}" destId="{BE0A0A8D-5AB5-4F8C-BB52-821F5531B123}" srcOrd="1" destOrd="0" presId="urn:microsoft.com/office/officeart/2005/8/layout/orgChart1"/>
    <dgm:cxn modelId="{F80C643F-7316-466B-BE3F-AF5E475887BB}" type="presOf" srcId="{B3BD7520-B0D2-421D-895F-ACEAACFF07AE}" destId="{BA17E134-3941-41C9-AF92-C4DBE54434B3}" srcOrd="0" destOrd="0" presId="urn:microsoft.com/office/officeart/2005/8/layout/orgChart1"/>
    <dgm:cxn modelId="{01237181-6BCF-4131-A3EF-9A29D410AF9F}" type="presOf" srcId="{18F1B1FF-1CEE-4D5A-AD95-157F0515F3B1}" destId="{D5D4B091-6AD5-4776-A78D-317667C0A0FC}" srcOrd="0" destOrd="0" presId="urn:microsoft.com/office/officeart/2005/8/layout/orgChart1"/>
    <dgm:cxn modelId="{526260BF-B234-454D-AE21-10E9BD8211F0}" type="presOf" srcId="{CF9507E4-FB6A-4D32-A955-86EF73296184}" destId="{5FC5BCFD-3640-4E41-B8EE-43BF444D486F}" srcOrd="1" destOrd="0" presId="urn:microsoft.com/office/officeart/2005/8/layout/orgChart1"/>
    <dgm:cxn modelId="{2369A7EA-AA81-4AF3-A581-1324F87A58F0}" srcId="{EB632161-392B-431D-BAC3-75DE8CA3B877}" destId="{2E604BE1-5E59-4240-956A-B3DA0424A8C6}" srcOrd="1" destOrd="0" parTransId="{CE1F11EA-BB81-40D5-834A-1F184DB3139A}" sibTransId="{6F23517B-ACA5-4ACB-8108-A62353C686F9}"/>
    <dgm:cxn modelId="{C3023FEA-170A-4E91-999F-942B6B14242A}" type="presParOf" srcId="{D5D4B091-6AD5-4776-A78D-317667C0A0FC}" destId="{66FE9301-A7DE-4F76-8ABD-ED83624E53F9}" srcOrd="0" destOrd="0" presId="urn:microsoft.com/office/officeart/2005/8/layout/orgChart1"/>
    <dgm:cxn modelId="{475BCEAB-0A02-4C1C-B67F-A1254231CA3C}" type="presParOf" srcId="{66FE9301-A7DE-4F76-8ABD-ED83624E53F9}" destId="{539D7931-C740-4352-AE74-FCAA34791E9F}" srcOrd="0" destOrd="0" presId="urn:microsoft.com/office/officeart/2005/8/layout/orgChart1"/>
    <dgm:cxn modelId="{49046B9C-5AE7-44C5-BF73-17CF8201A902}" type="presParOf" srcId="{539D7931-C740-4352-AE74-FCAA34791E9F}" destId="{111DEB9A-7D03-4B4F-9961-71B8C1AC7BEC}" srcOrd="0" destOrd="0" presId="urn:microsoft.com/office/officeart/2005/8/layout/orgChart1"/>
    <dgm:cxn modelId="{6DBC3C9A-8ED7-450B-BF4B-FC3325000502}" type="presParOf" srcId="{539D7931-C740-4352-AE74-FCAA34791E9F}" destId="{0AEA4F9C-F5EC-426B-B9C0-F4CEA6B24156}" srcOrd="1" destOrd="0" presId="urn:microsoft.com/office/officeart/2005/8/layout/orgChart1"/>
    <dgm:cxn modelId="{385CC918-B14C-40A5-850D-DD94F4AEEAD6}" type="presParOf" srcId="{66FE9301-A7DE-4F76-8ABD-ED83624E53F9}" destId="{E563EC0F-1E3A-4386-881C-7FD29FB88059}" srcOrd="1" destOrd="0" presId="urn:microsoft.com/office/officeart/2005/8/layout/orgChart1"/>
    <dgm:cxn modelId="{A55B7B8D-0269-44EE-8E4E-5E8F9BAE5BFE}" type="presParOf" srcId="{E563EC0F-1E3A-4386-881C-7FD29FB88059}" destId="{93E67672-DA0B-4133-AF30-6E2D48C406C6}" srcOrd="0" destOrd="0" presId="urn:microsoft.com/office/officeart/2005/8/layout/orgChart1"/>
    <dgm:cxn modelId="{AB329CF1-4972-4353-A59A-F8B15F80B273}" type="presParOf" srcId="{E563EC0F-1E3A-4386-881C-7FD29FB88059}" destId="{7C5A0C32-886F-4B78-B08A-2066B5B0B6E4}" srcOrd="1" destOrd="0" presId="urn:microsoft.com/office/officeart/2005/8/layout/orgChart1"/>
    <dgm:cxn modelId="{5F53433D-2119-46C7-A151-A418614394BE}" type="presParOf" srcId="{7C5A0C32-886F-4B78-B08A-2066B5B0B6E4}" destId="{A8244EB9-1616-41C9-AE75-D16EB2C62209}" srcOrd="0" destOrd="0" presId="urn:microsoft.com/office/officeart/2005/8/layout/orgChart1"/>
    <dgm:cxn modelId="{315F2C25-43AD-4EA6-9B30-A24658EA1E3F}" type="presParOf" srcId="{A8244EB9-1616-41C9-AE75-D16EB2C62209}" destId="{6351393C-6F8C-4D8E-AD57-771913212B19}" srcOrd="0" destOrd="0" presId="urn:microsoft.com/office/officeart/2005/8/layout/orgChart1"/>
    <dgm:cxn modelId="{B615DEE4-1460-4181-9EF1-76CF1FE6CA2C}" type="presParOf" srcId="{A8244EB9-1616-41C9-AE75-D16EB2C62209}" destId="{5FC5BCFD-3640-4E41-B8EE-43BF444D486F}" srcOrd="1" destOrd="0" presId="urn:microsoft.com/office/officeart/2005/8/layout/orgChart1"/>
    <dgm:cxn modelId="{835E6A3B-0D70-4242-A829-BE8AFB48A00A}" type="presParOf" srcId="{7C5A0C32-886F-4B78-B08A-2066B5B0B6E4}" destId="{7F67AB83-2C87-40E3-A8E5-325E8E8D9556}" srcOrd="1" destOrd="0" presId="urn:microsoft.com/office/officeart/2005/8/layout/orgChart1"/>
    <dgm:cxn modelId="{AA41142C-B1E9-4A83-B65B-E4ED6464A8EF}" type="presParOf" srcId="{7C5A0C32-886F-4B78-B08A-2066B5B0B6E4}" destId="{B06E747A-4196-4FB0-BD86-1BCF831A2420}" srcOrd="2" destOrd="0" presId="urn:microsoft.com/office/officeart/2005/8/layout/orgChart1"/>
    <dgm:cxn modelId="{94F6DF31-45DE-4362-BE26-0A5F7C5804AF}" type="presParOf" srcId="{E563EC0F-1E3A-4386-881C-7FD29FB88059}" destId="{B639AF5E-230B-4368-B112-EB32B26CCB9B}" srcOrd="2" destOrd="0" presId="urn:microsoft.com/office/officeart/2005/8/layout/orgChart1"/>
    <dgm:cxn modelId="{9FB55AF7-8119-4096-B643-F66ADEDFB46C}" type="presParOf" srcId="{E563EC0F-1E3A-4386-881C-7FD29FB88059}" destId="{CD7881E1-814A-4F80-A830-837CC67DE793}" srcOrd="3" destOrd="0" presId="urn:microsoft.com/office/officeart/2005/8/layout/orgChart1"/>
    <dgm:cxn modelId="{7E9368A5-F130-442E-BDF3-7A4D8869E58F}" type="presParOf" srcId="{CD7881E1-814A-4F80-A830-837CC67DE793}" destId="{0C81F115-C162-40DC-9037-14B0B80F9163}" srcOrd="0" destOrd="0" presId="urn:microsoft.com/office/officeart/2005/8/layout/orgChart1"/>
    <dgm:cxn modelId="{3247B10D-B2CB-4357-A8A5-36D2CF905800}" type="presParOf" srcId="{0C81F115-C162-40DC-9037-14B0B80F9163}" destId="{61D2EB37-6CAD-4F79-B839-68B0909DA573}" srcOrd="0" destOrd="0" presId="urn:microsoft.com/office/officeart/2005/8/layout/orgChart1"/>
    <dgm:cxn modelId="{A5D320A1-BF78-4A34-9AE1-4F21B2560AD9}" type="presParOf" srcId="{0C81F115-C162-40DC-9037-14B0B80F9163}" destId="{A477D7C9-19E3-42A2-BA93-F4A7CF3BD748}" srcOrd="1" destOrd="0" presId="urn:microsoft.com/office/officeart/2005/8/layout/orgChart1"/>
    <dgm:cxn modelId="{6EC743B7-B2C6-4B6D-AFA7-1E51140F0BAF}" type="presParOf" srcId="{CD7881E1-814A-4F80-A830-837CC67DE793}" destId="{6D398878-0E58-451F-A799-91FECFCAC43C}" srcOrd="1" destOrd="0" presId="urn:microsoft.com/office/officeart/2005/8/layout/orgChart1"/>
    <dgm:cxn modelId="{70428675-CAAB-4854-935A-9DFA0A645CF9}" type="presParOf" srcId="{CD7881E1-814A-4F80-A830-837CC67DE793}" destId="{4E7EA53D-CDED-4779-9C1D-238B64D8C4C9}" srcOrd="2" destOrd="0" presId="urn:microsoft.com/office/officeart/2005/8/layout/orgChart1"/>
    <dgm:cxn modelId="{084B7213-6531-4F98-ACCF-31E54A1C709F}" type="presParOf" srcId="{E563EC0F-1E3A-4386-881C-7FD29FB88059}" destId="{DE3A4130-1E32-458A-BB6A-40F412BCA8C5}" srcOrd="4" destOrd="0" presId="urn:microsoft.com/office/officeart/2005/8/layout/orgChart1"/>
    <dgm:cxn modelId="{2F4A152F-27CC-4568-ADBD-983CE1EAD464}" type="presParOf" srcId="{E563EC0F-1E3A-4386-881C-7FD29FB88059}" destId="{46ECB288-82A0-488F-8FC6-05A4C858A21E}" srcOrd="5" destOrd="0" presId="urn:microsoft.com/office/officeart/2005/8/layout/orgChart1"/>
    <dgm:cxn modelId="{FA1A3160-7AEA-48E1-8665-468643D37792}" type="presParOf" srcId="{46ECB288-82A0-488F-8FC6-05A4C858A21E}" destId="{DF7B4F4F-C08B-4FDF-BEBB-2CFD7F2562E4}" srcOrd="0" destOrd="0" presId="urn:microsoft.com/office/officeart/2005/8/layout/orgChart1"/>
    <dgm:cxn modelId="{70F2AB28-5D4C-4942-997B-8B39BBD5E3D6}" type="presParOf" srcId="{DF7B4F4F-C08B-4FDF-BEBB-2CFD7F2562E4}" destId="{BA17E134-3941-41C9-AF92-C4DBE54434B3}" srcOrd="0" destOrd="0" presId="urn:microsoft.com/office/officeart/2005/8/layout/orgChart1"/>
    <dgm:cxn modelId="{1CFA075F-8501-4D71-A03E-AF8AAABF2160}" type="presParOf" srcId="{DF7B4F4F-C08B-4FDF-BEBB-2CFD7F2562E4}" destId="{BE0A0A8D-5AB5-4F8C-BB52-821F5531B123}" srcOrd="1" destOrd="0" presId="urn:microsoft.com/office/officeart/2005/8/layout/orgChart1"/>
    <dgm:cxn modelId="{47827319-C938-4C62-8C61-BDB3DED1A490}" type="presParOf" srcId="{46ECB288-82A0-488F-8FC6-05A4C858A21E}" destId="{68C6AC4C-A99E-446A-9DE0-AE3DA3D67ACE}" srcOrd="1" destOrd="0" presId="urn:microsoft.com/office/officeart/2005/8/layout/orgChart1"/>
    <dgm:cxn modelId="{A1BC6724-E276-4649-B411-1C4A0DAE96E8}" type="presParOf" srcId="{46ECB288-82A0-488F-8FC6-05A4C858A21E}" destId="{D268F534-1795-4223-A894-451B6D25D02F}" srcOrd="2" destOrd="0" presId="urn:microsoft.com/office/officeart/2005/8/layout/orgChart1"/>
    <dgm:cxn modelId="{A2FF535D-33BB-4899-9871-A4314BA3D4A5}" type="presParOf" srcId="{66FE9301-A7DE-4F76-8ABD-ED83624E53F9}" destId="{C359FF83-AC4B-4753-AF83-1CC8E00F75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D79DC-D254-402F-95D0-577F6E437E27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56975-5346-4267-BE27-7CF965F46779}">
      <dgm:prSet phldrT="[Text]"/>
      <dgm:spPr/>
      <dgm:t>
        <a:bodyPr/>
        <a:lstStyle/>
        <a:p>
          <a:pPr algn="just"/>
          <a:r>
            <a:rPr lang="en-US" b="0" dirty="0">
              <a:latin typeface="+mn-lt"/>
            </a:rPr>
            <a:t>Building </a:t>
          </a:r>
          <a:r>
            <a:rPr lang="en-US" b="1" dirty="0">
              <a:latin typeface="+mn-lt"/>
            </a:rPr>
            <a:t>resilience to climate change </a:t>
          </a:r>
          <a:r>
            <a:rPr lang="en-US" b="0" dirty="0">
              <a:latin typeface="+mn-lt"/>
            </a:rPr>
            <a:t>and ensuring sustainable development</a:t>
          </a:r>
          <a:endParaRPr lang="en-US" b="1" dirty="0">
            <a:latin typeface="+mn-lt"/>
          </a:endParaRPr>
        </a:p>
      </dgm:t>
    </dgm:pt>
    <dgm:pt modelId="{537E9911-4DD1-4568-A7EE-54FB51D75F0E}" type="parTrans" cxnId="{DCE56BAD-9A46-45F8-A513-99A61BB68BB3}">
      <dgm:prSet/>
      <dgm:spPr/>
      <dgm:t>
        <a:bodyPr/>
        <a:lstStyle/>
        <a:p>
          <a:pPr algn="just"/>
          <a:endParaRPr lang="en-US" b="1"/>
        </a:p>
      </dgm:t>
    </dgm:pt>
    <dgm:pt modelId="{2E17CA5E-41B2-42BA-8335-53DD4941DB3B}" type="sibTrans" cxnId="{DCE56BAD-9A46-45F8-A513-99A61BB68BB3}">
      <dgm:prSet/>
      <dgm:spPr/>
      <dgm:t>
        <a:bodyPr/>
        <a:lstStyle/>
        <a:p>
          <a:pPr algn="just"/>
          <a:endParaRPr lang="en-US" b="1"/>
        </a:p>
      </dgm:t>
    </dgm:pt>
    <dgm:pt modelId="{4FFF2331-DF43-492D-B267-82B2646BB6EC}">
      <dgm:prSet phldrT="[Text]"/>
      <dgm:spPr/>
      <dgm:t>
        <a:bodyPr/>
        <a:lstStyle/>
        <a:p>
          <a:pPr algn="just"/>
          <a:r>
            <a:rPr lang="en-US" b="0" dirty="0">
              <a:latin typeface="+mn-lt"/>
            </a:rPr>
            <a:t>Boosting </a:t>
          </a:r>
          <a:r>
            <a:rPr lang="en-US" b="1" dirty="0">
              <a:latin typeface="+mn-lt"/>
            </a:rPr>
            <a:t>exports</a:t>
          </a:r>
          <a:r>
            <a:rPr lang="en-US" b="0" dirty="0">
              <a:latin typeface="+mn-lt"/>
            </a:rPr>
            <a:t> (to reduce the widening trade deficit)</a:t>
          </a:r>
          <a:endParaRPr lang="en-US" b="1" dirty="0">
            <a:latin typeface="+mn-lt"/>
          </a:endParaRPr>
        </a:p>
      </dgm:t>
    </dgm:pt>
    <dgm:pt modelId="{3F3A3EEA-09D0-4302-A842-766370FFFDA2}" type="parTrans" cxnId="{FB9BB37C-87A0-480F-AC2F-2735AA798969}">
      <dgm:prSet/>
      <dgm:spPr/>
      <dgm:t>
        <a:bodyPr/>
        <a:lstStyle/>
        <a:p>
          <a:pPr algn="just"/>
          <a:endParaRPr lang="en-US" b="1"/>
        </a:p>
      </dgm:t>
    </dgm:pt>
    <dgm:pt modelId="{639E0575-0326-4513-AB46-F93E592CE19A}" type="sibTrans" cxnId="{FB9BB37C-87A0-480F-AC2F-2735AA798969}">
      <dgm:prSet/>
      <dgm:spPr/>
      <dgm:t>
        <a:bodyPr/>
        <a:lstStyle/>
        <a:p>
          <a:pPr algn="just"/>
          <a:endParaRPr lang="en-US" b="1"/>
        </a:p>
      </dgm:t>
    </dgm:pt>
    <dgm:pt modelId="{1A814D4A-C544-40D6-83F9-94727F0F191A}">
      <dgm:prSet phldrT="[Text]"/>
      <dgm:spPr/>
      <dgm:t>
        <a:bodyPr/>
        <a:lstStyle/>
        <a:p>
          <a:pPr algn="just"/>
          <a:r>
            <a:rPr lang="en-US" b="0" dirty="0">
              <a:latin typeface="+mn-lt"/>
            </a:rPr>
            <a:t>Creating </a:t>
          </a:r>
          <a:r>
            <a:rPr lang="en-US" b="1" dirty="0">
              <a:latin typeface="+mn-lt"/>
            </a:rPr>
            <a:t>decent and productive jobs</a:t>
          </a:r>
          <a:r>
            <a:rPr lang="en-US" b="0" dirty="0">
              <a:latin typeface="+mn-lt"/>
            </a:rPr>
            <a:t> with a particular emphasis on youth and women ( to address high youth unemployment at 20.8%)</a:t>
          </a:r>
          <a:endParaRPr lang="en-US" b="1" dirty="0">
            <a:latin typeface="+mn-lt"/>
          </a:endParaRPr>
        </a:p>
      </dgm:t>
    </dgm:pt>
    <dgm:pt modelId="{6EB25993-9658-4079-A7F2-FA2CA8EE78EF}" type="parTrans" cxnId="{3427D291-6961-4A88-98AA-4B0379EFA45B}">
      <dgm:prSet/>
      <dgm:spPr/>
      <dgm:t>
        <a:bodyPr/>
        <a:lstStyle/>
        <a:p>
          <a:pPr algn="just"/>
          <a:endParaRPr lang="en-US" b="1"/>
        </a:p>
      </dgm:t>
    </dgm:pt>
    <dgm:pt modelId="{9BF3D421-A47B-4549-A6D4-A4A563F027C6}" type="sibTrans" cxnId="{3427D291-6961-4A88-98AA-4B0379EFA45B}">
      <dgm:prSet/>
      <dgm:spPr/>
      <dgm:t>
        <a:bodyPr/>
        <a:lstStyle/>
        <a:p>
          <a:pPr algn="just"/>
          <a:endParaRPr lang="en-US" b="1"/>
        </a:p>
      </dgm:t>
    </dgm:pt>
    <dgm:pt modelId="{642E9A0F-F171-423A-BF5A-634A11BD8164}">
      <dgm:prSet/>
      <dgm:spPr/>
      <dgm:t>
        <a:bodyPr/>
        <a:lstStyle/>
        <a:p>
          <a:pPr algn="just"/>
          <a:r>
            <a:rPr lang="en-US" b="0" dirty="0">
              <a:latin typeface="+mn-lt"/>
            </a:rPr>
            <a:t>Improving the </a:t>
          </a:r>
          <a:r>
            <a:rPr lang="en-US" b="1" dirty="0">
              <a:latin typeface="+mn-lt"/>
            </a:rPr>
            <a:t>quality and market relevance of education</a:t>
          </a:r>
          <a:r>
            <a:rPr lang="en-US" b="0" dirty="0">
              <a:latin typeface="+mn-lt"/>
            </a:rPr>
            <a:t> (</a:t>
          </a:r>
          <a:r>
            <a:rPr lang="en-US" dirty="0">
              <a:latin typeface="+mn-lt"/>
            </a:rPr>
            <a:t>low enrolment in pre-primary </a:t>
          </a:r>
          <a:r>
            <a:rPr lang="en-US" b="0" dirty="0">
              <a:latin typeface="+mn-lt"/>
            </a:rPr>
            <a:t>education : 35% and </a:t>
          </a:r>
          <a:r>
            <a:rPr lang="en-US" dirty="0">
              <a:latin typeface="+mn-lt"/>
            </a:rPr>
            <a:t>low proficiency in key subjects</a:t>
          </a:r>
          <a:r>
            <a:rPr lang="en-US" b="0" dirty="0">
              <a:latin typeface="+mn-lt"/>
            </a:rPr>
            <a:t>, high unemployment among graduates)</a:t>
          </a:r>
          <a:endParaRPr lang="en-US" b="1" dirty="0">
            <a:latin typeface="+mn-lt"/>
          </a:endParaRPr>
        </a:p>
      </dgm:t>
    </dgm:pt>
    <dgm:pt modelId="{E94030DE-C2B5-4E12-9300-587A5683FC72}" type="parTrans" cxnId="{83B279BB-FB45-4880-ABFB-4C2F4689574C}">
      <dgm:prSet/>
      <dgm:spPr/>
      <dgm:t>
        <a:bodyPr/>
        <a:lstStyle/>
        <a:p>
          <a:pPr algn="just"/>
          <a:endParaRPr lang="en-US" b="1"/>
        </a:p>
      </dgm:t>
    </dgm:pt>
    <dgm:pt modelId="{2B91C696-3B96-4DC4-BE44-068102B67876}" type="sibTrans" cxnId="{83B279BB-FB45-4880-ABFB-4C2F4689574C}">
      <dgm:prSet/>
      <dgm:spPr/>
      <dgm:t>
        <a:bodyPr/>
        <a:lstStyle/>
        <a:p>
          <a:pPr algn="just"/>
          <a:endParaRPr lang="en-US" b="1"/>
        </a:p>
      </dgm:t>
    </dgm:pt>
    <dgm:pt modelId="{8ACDD500-E717-4CD5-8C36-D301C3749A15}">
      <dgm:prSet/>
      <dgm:spPr/>
      <dgm:t>
        <a:bodyPr/>
        <a:lstStyle/>
        <a:p>
          <a:pPr algn="just"/>
          <a:r>
            <a:rPr lang="en-US" dirty="0">
              <a:latin typeface="+mn-lt"/>
            </a:rPr>
            <a:t>Enhancing </a:t>
          </a:r>
          <a:r>
            <a:rPr lang="en-US" b="1" dirty="0">
              <a:latin typeface="+mn-lt"/>
            </a:rPr>
            <a:t>nutrition and early childhood development</a:t>
          </a:r>
          <a:r>
            <a:rPr lang="en-US" dirty="0">
              <a:latin typeface="+mn-lt"/>
            </a:rPr>
            <a:t> to reduce stunting (to reduce</a:t>
          </a:r>
          <a:r>
            <a:rPr lang="en-US" b="0" dirty="0">
              <a:latin typeface="+mn-lt"/>
            </a:rPr>
            <a:t> the high under-5 stunting rates: 33%)</a:t>
          </a:r>
          <a:endParaRPr lang="en-US" b="1" dirty="0">
            <a:latin typeface="+mn-lt"/>
          </a:endParaRPr>
        </a:p>
      </dgm:t>
    </dgm:pt>
    <dgm:pt modelId="{60B57CDA-0EF1-46CB-A870-1A6A9BB8ABE8}" type="parTrans" cxnId="{AC9183F4-5A2E-46C0-A971-2E765E7B98DC}">
      <dgm:prSet/>
      <dgm:spPr/>
      <dgm:t>
        <a:bodyPr/>
        <a:lstStyle/>
        <a:p>
          <a:pPr algn="just"/>
          <a:endParaRPr lang="en-US" b="1"/>
        </a:p>
      </dgm:t>
    </dgm:pt>
    <dgm:pt modelId="{1B078710-A499-4215-84A5-511ED56E5686}" type="sibTrans" cxnId="{AC9183F4-5A2E-46C0-A971-2E765E7B98DC}">
      <dgm:prSet/>
      <dgm:spPr/>
      <dgm:t>
        <a:bodyPr/>
        <a:lstStyle/>
        <a:p>
          <a:pPr algn="just"/>
          <a:endParaRPr lang="en-US" b="1"/>
        </a:p>
      </dgm:t>
    </dgm:pt>
    <dgm:pt modelId="{73C6E3A1-BE83-416E-825A-CBDF014CFE49}">
      <dgm:prSet/>
      <dgm:spPr/>
      <dgm:t>
        <a:bodyPr/>
        <a:lstStyle/>
        <a:p>
          <a:pPr algn="just"/>
          <a:r>
            <a:rPr lang="en-US" b="0" dirty="0">
              <a:latin typeface="+mn-lt"/>
            </a:rPr>
            <a:t>Enhancing </a:t>
          </a:r>
          <a:r>
            <a:rPr lang="en-US" b="1" dirty="0">
              <a:latin typeface="+mn-lt"/>
            </a:rPr>
            <a:t>service delivery and citizen participation</a:t>
          </a:r>
          <a:r>
            <a:rPr lang="en-US" b="0" dirty="0">
              <a:latin typeface="+mn-lt"/>
            </a:rPr>
            <a:t> (Low quality of service delivery: 78%) </a:t>
          </a:r>
          <a:endParaRPr lang="en-US" b="1" dirty="0">
            <a:latin typeface="+mn-lt"/>
          </a:endParaRPr>
        </a:p>
      </dgm:t>
    </dgm:pt>
    <dgm:pt modelId="{94730BC4-54DF-4D15-A4FF-9B15B0127517}" type="parTrans" cxnId="{A0596DBC-8125-4653-B285-C4F314235D1B}">
      <dgm:prSet/>
      <dgm:spPr/>
      <dgm:t>
        <a:bodyPr/>
        <a:lstStyle/>
        <a:p>
          <a:pPr algn="just"/>
          <a:endParaRPr lang="en-US" b="1"/>
        </a:p>
      </dgm:t>
    </dgm:pt>
    <dgm:pt modelId="{E092FE1C-FB18-4A0E-B311-2F304E927AF6}" type="sibTrans" cxnId="{A0596DBC-8125-4653-B285-C4F314235D1B}">
      <dgm:prSet/>
      <dgm:spPr/>
      <dgm:t>
        <a:bodyPr/>
        <a:lstStyle/>
        <a:p>
          <a:pPr algn="just"/>
          <a:endParaRPr lang="en-US" b="1"/>
        </a:p>
      </dgm:t>
    </dgm:pt>
    <dgm:pt modelId="{5A322F88-618F-400B-8C21-5557998BDF15}" type="pres">
      <dgm:prSet presAssocID="{BBAD79DC-D254-402F-95D0-577F6E437E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AC60A-25EF-497D-9CDF-6B60E2DF7F80}" type="pres">
      <dgm:prSet presAssocID="{3BB56975-5346-4267-BE27-7CF965F46779}" presName="composite" presStyleCnt="0"/>
      <dgm:spPr/>
    </dgm:pt>
    <dgm:pt modelId="{5E2AA1F4-4405-4513-B53A-949EF49E8CBB}" type="pres">
      <dgm:prSet presAssocID="{3BB56975-5346-4267-BE27-7CF965F4677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8F70E-089C-4DA2-A480-02B8D349265A}" type="pres">
      <dgm:prSet presAssocID="{3BB56975-5346-4267-BE27-7CF965F46779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B8BF3766-E66C-46D8-90B7-FD2B7BC69729}" type="pres">
      <dgm:prSet presAssocID="{2E17CA5E-41B2-42BA-8335-53DD4941DB3B}" presName="sibTrans" presStyleCnt="0"/>
      <dgm:spPr/>
    </dgm:pt>
    <dgm:pt modelId="{21B349E6-5EC3-4B8C-A38A-226F306A2480}" type="pres">
      <dgm:prSet presAssocID="{4FFF2331-DF43-492D-B267-82B2646BB6EC}" presName="composite" presStyleCnt="0"/>
      <dgm:spPr/>
    </dgm:pt>
    <dgm:pt modelId="{1F9C492F-6A0D-46A9-B038-A43C3AA07879}" type="pres">
      <dgm:prSet presAssocID="{4FFF2331-DF43-492D-B267-82B2646BB6E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8C91-E345-4640-9F0A-45121CC06662}" type="pres">
      <dgm:prSet presAssocID="{4FFF2331-DF43-492D-B267-82B2646BB6EC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0B2BADA5-7F79-463A-B69E-CFD551C26AEA}" type="pres">
      <dgm:prSet presAssocID="{639E0575-0326-4513-AB46-F93E592CE19A}" presName="sibTrans" presStyleCnt="0"/>
      <dgm:spPr/>
    </dgm:pt>
    <dgm:pt modelId="{48A7EB05-45C4-446B-A3B0-D52E89E7B7B6}" type="pres">
      <dgm:prSet presAssocID="{1A814D4A-C544-40D6-83F9-94727F0F191A}" presName="composite" presStyleCnt="0"/>
      <dgm:spPr/>
    </dgm:pt>
    <dgm:pt modelId="{AFA0DDDF-BD08-4137-869F-2C5850A67D41}" type="pres">
      <dgm:prSet presAssocID="{1A814D4A-C544-40D6-83F9-94727F0F191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CE0B-6ACA-4932-8C05-946F7B8169A5}" type="pres">
      <dgm:prSet presAssocID="{1A814D4A-C544-40D6-83F9-94727F0F191A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2A610AA-4769-4A29-9999-E2E56EBBC6A3}" type="pres">
      <dgm:prSet presAssocID="{9BF3D421-A47B-4549-A6D4-A4A563F027C6}" presName="sibTrans" presStyleCnt="0"/>
      <dgm:spPr/>
    </dgm:pt>
    <dgm:pt modelId="{0461A252-B2A3-4D90-94AD-9ED7CB5744F3}" type="pres">
      <dgm:prSet presAssocID="{642E9A0F-F171-423A-BF5A-634A11BD8164}" presName="composite" presStyleCnt="0"/>
      <dgm:spPr/>
    </dgm:pt>
    <dgm:pt modelId="{0B0E7FC9-A28F-45E4-93AA-15A3C06D5775}" type="pres">
      <dgm:prSet presAssocID="{642E9A0F-F171-423A-BF5A-634A11BD8164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CCD23-CED1-42D9-8EFE-B854BA02C845}" type="pres">
      <dgm:prSet presAssocID="{642E9A0F-F171-423A-BF5A-634A11BD8164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00F289CC-B68F-4589-ADAC-113B0C3A9B44}" type="pres">
      <dgm:prSet presAssocID="{2B91C696-3B96-4DC4-BE44-068102B67876}" presName="sibTrans" presStyleCnt="0"/>
      <dgm:spPr/>
    </dgm:pt>
    <dgm:pt modelId="{E3BC7915-62BA-4165-AB9A-004399981CD5}" type="pres">
      <dgm:prSet presAssocID="{8ACDD500-E717-4CD5-8C36-D301C3749A15}" presName="composite" presStyleCnt="0"/>
      <dgm:spPr/>
    </dgm:pt>
    <dgm:pt modelId="{FA9F41DB-CD65-49B7-B562-F266D4676E01}" type="pres">
      <dgm:prSet presAssocID="{8ACDD500-E717-4CD5-8C36-D301C3749A1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B48B7-6940-468F-A17C-2BCB086B6E5A}" type="pres">
      <dgm:prSet presAssocID="{8ACDD500-E717-4CD5-8C36-D301C3749A15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F2233D07-E264-49FB-A1A9-90EF9A7B1B2C}" type="pres">
      <dgm:prSet presAssocID="{1B078710-A499-4215-84A5-511ED56E5686}" presName="sibTrans" presStyleCnt="0"/>
      <dgm:spPr/>
    </dgm:pt>
    <dgm:pt modelId="{F23DB04D-CF2C-4C80-8038-C05B8A61DCD3}" type="pres">
      <dgm:prSet presAssocID="{73C6E3A1-BE83-416E-825A-CBDF014CFE49}" presName="composite" presStyleCnt="0"/>
      <dgm:spPr/>
    </dgm:pt>
    <dgm:pt modelId="{4C8742DE-FF79-4856-AD33-2FAA1A83EEEE}" type="pres">
      <dgm:prSet presAssocID="{73C6E3A1-BE83-416E-825A-CBDF014CFE4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A732-8A5C-4EF9-B063-4ABF50951D80}" type="pres">
      <dgm:prSet presAssocID="{73C6E3A1-BE83-416E-825A-CBDF014CFE49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</dgm:ptLst>
  <dgm:cxnLst>
    <dgm:cxn modelId="{DCE56BAD-9A46-45F8-A513-99A61BB68BB3}" srcId="{BBAD79DC-D254-402F-95D0-577F6E437E27}" destId="{3BB56975-5346-4267-BE27-7CF965F46779}" srcOrd="0" destOrd="0" parTransId="{537E9911-4DD1-4568-A7EE-54FB51D75F0E}" sibTransId="{2E17CA5E-41B2-42BA-8335-53DD4941DB3B}"/>
    <dgm:cxn modelId="{D08AADBE-9678-4CBF-A665-861F5AD75D07}" type="presOf" srcId="{73C6E3A1-BE83-416E-825A-CBDF014CFE49}" destId="{4C8742DE-FF79-4856-AD33-2FAA1A83EEEE}" srcOrd="0" destOrd="0" presId="urn:microsoft.com/office/officeart/2008/layout/PictureStrips"/>
    <dgm:cxn modelId="{83B279BB-FB45-4880-ABFB-4C2F4689574C}" srcId="{BBAD79DC-D254-402F-95D0-577F6E437E27}" destId="{642E9A0F-F171-423A-BF5A-634A11BD8164}" srcOrd="3" destOrd="0" parTransId="{E94030DE-C2B5-4E12-9300-587A5683FC72}" sibTransId="{2B91C696-3B96-4DC4-BE44-068102B67876}"/>
    <dgm:cxn modelId="{AC9183F4-5A2E-46C0-A971-2E765E7B98DC}" srcId="{BBAD79DC-D254-402F-95D0-577F6E437E27}" destId="{8ACDD500-E717-4CD5-8C36-D301C3749A15}" srcOrd="4" destOrd="0" parTransId="{60B57CDA-0EF1-46CB-A870-1A6A9BB8ABE8}" sibTransId="{1B078710-A499-4215-84A5-511ED56E5686}"/>
    <dgm:cxn modelId="{4E7C8DBC-844F-455A-8CD5-73C9FBE1CDFD}" type="presOf" srcId="{8ACDD500-E717-4CD5-8C36-D301C3749A15}" destId="{FA9F41DB-CD65-49B7-B562-F266D4676E01}" srcOrd="0" destOrd="0" presId="urn:microsoft.com/office/officeart/2008/layout/PictureStrips"/>
    <dgm:cxn modelId="{A0596DBC-8125-4653-B285-C4F314235D1B}" srcId="{BBAD79DC-D254-402F-95D0-577F6E437E27}" destId="{73C6E3A1-BE83-416E-825A-CBDF014CFE49}" srcOrd="5" destOrd="0" parTransId="{94730BC4-54DF-4D15-A4FF-9B15B0127517}" sibTransId="{E092FE1C-FB18-4A0E-B311-2F304E927AF6}"/>
    <dgm:cxn modelId="{F7CEF79A-212E-4595-9E46-3657CEE35477}" type="presOf" srcId="{1A814D4A-C544-40D6-83F9-94727F0F191A}" destId="{AFA0DDDF-BD08-4137-869F-2C5850A67D41}" srcOrd="0" destOrd="0" presId="urn:microsoft.com/office/officeart/2008/layout/PictureStrips"/>
    <dgm:cxn modelId="{FB9BB37C-87A0-480F-AC2F-2735AA798969}" srcId="{BBAD79DC-D254-402F-95D0-577F6E437E27}" destId="{4FFF2331-DF43-492D-B267-82B2646BB6EC}" srcOrd="1" destOrd="0" parTransId="{3F3A3EEA-09D0-4302-A842-766370FFFDA2}" sibTransId="{639E0575-0326-4513-AB46-F93E592CE19A}"/>
    <dgm:cxn modelId="{3427D291-6961-4A88-98AA-4B0379EFA45B}" srcId="{BBAD79DC-D254-402F-95D0-577F6E437E27}" destId="{1A814D4A-C544-40D6-83F9-94727F0F191A}" srcOrd="2" destOrd="0" parTransId="{6EB25993-9658-4079-A7F2-FA2CA8EE78EF}" sibTransId="{9BF3D421-A47B-4549-A6D4-A4A563F027C6}"/>
    <dgm:cxn modelId="{085F2CCA-7580-4199-98B8-1E9C116A4C7A}" type="presOf" srcId="{4FFF2331-DF43-492D-B267-82B2646BB6EC}" destId="{1F9C492F-6A0D-46A9-B038-A43C3AA07879}" srcOrd="0" destOrd="0" presId="urn:microsoft.com/office/officeart/2008/layout/PictureStrips"/>
    <dgm:cxn modelId="{1A22000D-949B-499E-B2CF-49F6C3E3F8D7}" type="presOf" srcId="{BBAD79DC-D254-402F-95D0-577F6E437E27}" destId="{5A322F88-618F-400B-8C21-5557998BDF15}" srcOrd="0" destOrd="0" presId="urn:microsoft.com/office/officeart/2008/layout/PictureStrips"/>
    <dgm:cxn modelId="{A0619B8E-9443-4A61-A853-9E445420C769}" type="presOf" srcId="{3BB56975-5346-4267-BE27-7CF965F46779}" destId="{5E2AA1F4-4405-4513-B53A-949EF49E8CBB}" srcOrd="0" destOrd="0" presId="urn:microsoft.com/office/officeart/2008/layout/PictureStrips"/>
    <dgm:cxn modelId="{1685F55F-45B7-4CD3-AE07-8CF49DCC808B}" type="presOf" srcId="{642E9A0F-F171-423A-BF5A-634A11BD8164}" destId="{0B0E7FC9-A28F-45E4-93AA-15A3C06D5775}" srcOrd="0" destOrd="0" presId="urn:microsoft.com/office/officeart/2008/layout/PictureStrips"/>
    <dgm:cxn modelId="{9F90E821-5858-412A-99C4-DD4214633508}" type="presParOf" srcId="{5A322F88-618F-400B-8C21-5557998BDF15}" destId="{423AC60A-25EF-497D-9CDF-6B60E2DF7F80}" srcOrd="0" destOrd="0" presId="urn:microsoft.com/office/officeart/2008/layout/PictureStrips"/>
    <dgm:cxn modelId="{5514DC70-42B4-4701-AB36-839A8F392B54}" type="presParOf" srcId="{423AC60A-25EF-497D-9CDF-6B60E2DF7F80}" destId="{5E2AA1F4-4405-4513-B53A-949EF49E8CBB}" srcOrd="0" destOrd="0" presId="urn:microsoft.com/office/officeart/2008/layout/PictureStrips"/>
    <dgm:cxn modelId="{81A7BAA5-23F7-488F-A73D-962243EDBF6C}" type="presParOf" srcId="{423AC60A-25EF-497D-9CDF-6B60E2DF7F80}" destId="{0DA8F70E-089C-4DA2-A480-02B8D349265A}" srcOrd="1" destOrd="0" presId="urn:microsoft.com/office/officeart/2008/layout/PictureStrips"/>
    <dgm:cxn modelId="{96CE6F34-4DC4-4FD4-805F-0001A401E76B}" type="presParOf" srcId="{5A322F88-618F-400B-8C21-5557998BDF15}" destId="{B8BF3766-E66C-46D8-90B7-FD2B7BC69729}" srcOrd="1" destOrd="0" presId="urn:microsoft.com/office/officeart/2008/layout/PictureStrips"/>
    <dgm:cxn modelId="{E923C472-A2AA-4868-9291-9BCF30A76451}" type="presParOf" srcId="{5A322F88-618F-400B-8C21-5557998BDF15}" destId="{21B349E6-5EC3-4B8C-A38A-226F306A2480}" srcOrd="2" destOrd="0" presId="urn:microsoft.com/office/officeart/2008/layout/PictureStrips"/>
    <dgm:cxn modelId="{4A1B752E-D4B9-4ED0-BBFD-428397BA723A}" type="presParOf" srcId="{21B349E6-5EC3-4B8C-A38A-226F306A2480}" destId="{1F9C492F-6A0D-46A9-B038-A43C3AA07879}" srcOrd="0" destOrd="0" presId="urn:microsoft.com/office/officeart/2008/layout/PictureStrips"/>
    <dgm:cxn modelId="{80AC566B-31AF-4BAA-99C1-B4697F586DD2}" type="presParOf" srcId="{21B349E6-5EC3-4B8C-A38A-226F306A2480}" destId="{5BB68C91-E345-4640-9F0A-45121CC06662}" srcOrd="1" destOrd="0" presId="urn:microsoft.com/office/officeart/2008/layout/PictureStrips"/>
    <dgm:cxn modelId="{AFB8C788-00B8-4AB4-970F-31F2A31D04EE}" type="presParOf" srcId="{5A322F88-618F-400B-8C21-5557998BDF15}" destId="{0B2BADA5-7F79-463A-B69E-CFD551C26AEA}" srcOrd="3" destOrd="0" presId="urn:microsoft.com/office/officeart/2008/layout/PictureStrips"/>
    <dgm:cxn modelId="{6A8872C8-A3F9-4004-9C8A-76C86DD12377}" type="presParOf" srcId="{5A322F88-618F-400B-8C21-5557998BDF15}" destId="{48A7EB05-45C4-446B-A3B0-D52E89E7B7B6}" srcOrd="4" destOrd="0" presId="urn:microsoft.com/office/officeart/2008/layout/PictureStrips"/>
    <dgm:cxn modelId="{62B45058-683C-46B7-9026-5D1FE8142912}" type="presParOf" srcId="{48A7EB05-45C4-446B-A3B0-D52E89E7B7B6}" destId="{AFA0DDDF-BD08-4137-869F-2C5850A67D41}" srcOrd="0" destOrd="0" presId="urn:microsoft.com/office/officeart/2008/layout/PictureStrips"/>
    <dgm:cxn modelId="{CD2F8AB0-DD9F-4CC5-8070-0FCFA1F7F557}" type="presParOf" srcId="{48A7EB05-45C4-446B-A3B0-D52E89E7B7B6}" destId="{157CCE0B-6ACA-4932-8C05-946F7B8169A5}" srcOrd="1" destOrd="0" presId="urn:microsoft.com/office/officeart/2008/layout/PictureStrips"/>
    <dgm:cxn modelId="{4E03A3A9-5C43-4F7F-B17C-62EC4565AA45}" type="presParOf" srcId="{5A322F88-618F-400B-8C21-5557998BDF15}" destId="{72A610AA-4769-4A29-9999-E2E56EBBC6A3}" srcOrd="5" destOrd="0" presId="urn:microsoft.com/office/officeart/2008/layout/PictureStrips"/>
    <dgm:cxn modelId="{A95BF375-2548-4896-90E7-2CD58BC10855}" type="presParOf" srcId="{5A322F88-618F-400B-8C21-5557998BDF15}" destId="{0461A252-B2A3-4D90-94AD-9ED7CB5744F3}" srcOrd="6" destOrd="0" presId="urn:microsoft.com/office/officeart/2008/layout/PictureStrips"/>
    <dgm:cxn modelId="{323F0DCB-EC24-4900-9F83-6BD2D3909E92}" type="presParOf" srcId="{0461A252-B2A3-4D90-94AD-9ED7CB5744F3}" destId="{0B0E7FC9-A28F-45E4-93AA-15A3C06D5775}" srcOrd="0" destOrd="0" presId="urn:microsoft.com/office/officeart/2008/layout/PictureStrips"/>
    <dgm:cxn modelId="{BA6C068C-79E4-4204-8F87-F4A22E77FCFB}" type="presParOf" srcId="{0461A252-B2A3-4D90-94AD-9ED7CB5744F3}" destId="{D90CCD23-CED1-42D9-8EFE-B854BA02C845}" srcOrd="1" destOrd="0" presId="urn:microsoft.com/office/officeart/2008/layout/PictureStrips"/>
    <dgm:cxn modelId="{6BC28763-9C9D-4A4B-948F-EC7525178BDA}" type="presParOf" srcId="{5A322F88-618F-400B-8C21-5557998BDF15}" destId="{00F289CC-B68F-4589-ADAC-113B0C3A9B44}" srcOrd="7" destOrd="0" presId="urn:microsoft.com/office/officeart/2008/layout/PictureStrips"/>
    <dgm:cxn modelId="{0BFC12C7-88F2-4F91-885C-A2E51C4E7653}" type="presParOf" srcId="{5A322F88-618F-400B-8C21-5557998BDF15}" destId="{E3BC7915-62BA-4165-AB9A-004399981CD5}" srcOrd="8" destOrd="0" presId="urn:microsoft.com/office/officeart/2008/layout/PictureStrips"/>
    <dgm:cxn modelId="{C60A0EE6-5851-488E-B6AE-D984660932A2}" type="presParOf" srcId="{E3BC7915-62BA-4165-AB9A-004399981CD5}" destId="{FA9F41DB-CD65-49B7-B562-F266D4676E01}" srcOrd="0" destOrd="0" presId="urn:microsoft.com/office/officeart/2008/layout/PictureStrips"/>
    <dgm:cxn modelId="{C3DBDF92-5EBC-4318-9A00-34A3EE478549}" type="presParOf" srcId="{E3BC7915-62BA-4165-AB9A-004399981CD5}" destId="{5F6B48B7-6940-468F-A17C-2BCB086B6E5A}" srcOrd="1" destOrd="0" presId="urn:microsoft.com/office/officeart/2008/layout/PictureStrips"/>
    <dgm:cxn modelId="{8C1E93C9-DEE4-4FDC-BF35-6D876586AEB9}" type="presParOf" srcId="{5A322F88-618F-400B-8C21-5557998BDF15}" destId="{F2233D07-E264-49FB-A1A9-90EF9A7B1B2C}" srcOrd="9" destOrd="0" presId="urn:microsoft.com/office/officeart/2008/layout/PictureStrips"/>
    <dgm:cxn modelId="{321267B2-A6A1-4254-B337-BBCF7ED88A8A}" type="presParOf" srcId="{5A322F88-618F-400B-8C21-5557998BDF15}" destId="{F23DB04D-CF2C-4C80-8038-C05B8A61DCD3}" srcOrd="10" destOrd="0" presId="urn:microsoft.com/office/officeart/2008/layout/PictureStrips"/>
    <dgm:cxn modelId="{08DF3778-6436-47FB-A61F-D0F33C4F946F}" type="presParOf" srcId="{F23DB04D-CF2C-4C80-8038-C05B8A61DCD3}" destId="{4C8742DE-FF79-4856-AD33-2FAA1A83EEEE}" srcOrd="0" destOrd="0" presId="urn:microsoft.com/office/officeart/2008/layout/PictureStrips"/>
    <dgm:cxn modelId="{D8ED1B75-6EC5-41FF-90B4-A454A0F04A2F}" type="presParOf" srcId="{F23DB04D-CF2C-4C80-8038-C05B8A61DCD3}" destId="{A297A732-8A5C-4EF9-B063-4ABF50951D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AD79DC-D254-402F-95D0-577F6E437E27}" type="doc">
      <dgm:prSet loTypeId="urn:microsoft.com/office/officeart/2008/layout/PictureStrip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56975-5346-4267-BE27-7CF965F46779}">
      <dgm:prSet phldrT="[Text]" custT="1"/>
      <dgm:spPr/>
      <dgm:t>
        <a:bodyPr/>
        <a:lstStyle/>
        <a:p>
          <a:pPr algn="just"/>
          <a:r>
            <a:rPr lang="en-US" sz="1800" b="1" dirty="0">
              <a:latin typeface="+mn-lt"/>
            </a:rPr>
            <a:t>Ensuring rule of law </a:t>
          </a:r>
        </a:p>
        <a:p>
          <a:pPr algn="just"/>
          <a:r>
            <a:rPr lang="en-US" sz="1800" dirty="0">
              <a:solidFill>
                <a:srgbClr val="000000"/>
              </a:solidFill>
              <a:latin typeface="+mn-lt"/>
              <a:ea typeface="Tahoma"/>
              <a:cs typeface="Tahoma"/>
            </a:rPr>
            <a:t>Reduce backlog cases in the justice system by half (from 62% to 30%)</a:t>
          </a:r>
          <a:r>
            <a:rPr lang="en-US" sz="1800" b="1" dirty="0">
              <a:latin typeface="+mn-lt"/>
            </a:rPr>
            <a:t>	</a:t>
          </a:r>
        </a:p>
      </dgm:t>
    </dgm:pt>
    <dgm:pt modelId="{537E9911-4DD1-4568-A7EE-54FB51D75F0E}" type="parTrans" cxnId="{DCE56BAD-9A46-45F8-A513-99A61BB68BB3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2E17CA5E-41B2-42BA-8335-53DD4941DB3B}" type="sibTrans" cxnId="{DCE56BAD-9A46-45F8-A513-99A61BB68BB3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4FFF2331-DF43-492D-B267-82B2646BB6EC}">
      <dgm:prSet phldrT="[Text]" custT="1"/>
      <dgm:spPr/>
      <dgm:t>
        <a:bodyPr/>
        <a:lstStyle/>
        <a:p>
          <a:pPr algn="just"/>
          <a:r>
            <a:rPr lang="en-US" sz="1800" b="0" dirty="0">
              <a:solidFill>
                <a:srgbClr val="000000"/>
              </a:solidFill>
              <a:latin typeface="+mn-lt"/>
              <a:ea typeface="Tahoma"/>
              <a:cs typeface="Tahoma"/>
            </a:rPr>
            <a:t>Strengthening </a:t>
          </a:r>
          <a:r>
            <a:rPr lang="en-US" sz="1800" b="1" dirty="0">
              <a:solidFill>
                <a:srgbClr val="000000"/>
              </a:solidFill>
              <a:latin typeface="+mn-lt"/>
              <a:ea typeface="Tahoma"/>
              <a:cs typeface="Tahoma"/>
            </a:rPr>
            <a:t>economic diplomacy </a:t>
          </a:r>
          <a:r>
            <a:rPr lang="en-US" sz="1800" b="0" dirty="0">
              <a:solidFill>
                <a:srgbClr val="000000"/>
              </a:solidFill>
              <a:latin typeface="+mn-lt"/>
              <a:ea typeface="Tahoma"/>
              <a:cs typeface="Tahoma"/>
            </a:rPr>
            <a:t>to accelerate the country’s economic development</a:t>
          </a:r>
          <a:endParaRPr lang="en-US" sz="1800" b="0" dirty="0">
            <a:latin typeface="+mn-lt"/>
          </a:endParaRPr>
        </a:p>
      </dgm:t>
    </dgm:pt>
    <dgm:pt modelId="{3F3A3EEA-09D0-4302-A842-766370FFFDA2}" type="parTrans" cxnId="{FB9BB37C-87A0-480F-AC2F-2735AA798969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639E0575-0326-4513-AB46-F93E592CE19A}" type="sibTrans" cxnId="{FB9BB37C-87A0-480F-AC2F-2735AA798969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1A814D4A-C544-40D6-83F9-94727F0F191A}">
      <dgm:prSet phldrT="[Text]" custT="1"/>
      <dgm:spPr/>
      <dgm:t>
        <a:bodyPr/>
        <a:lstStyle/>
        <a:p>
          <a:pPr algn="just"/>
          <a:r>
            <a:rPr lang="en-US" sz="1600" b="1" dirty="0">
              <a:solidFill>
                <a:srgbClr val="000000"/>
              </a:solidFill>
              <a:latin typeface="+mn-lt"/>
              <a:ea typeface="Tahoma"/>
              <a:cs typeface="Tahoma"/>
            </a:rPr>
            <a:t>Enhancing service delivery, governance and implementation</a:t>
          </a:r>
        </a:p>
        <a:p>
          <a:pPr algn="just"/>
          <a:r>
            <a:rPr lang="en-US" sz="1100" dirty="0">
              <a:solidFill>
                <a:srgbClr val="000000"/>
              </a:solidFill>
              <a:latin typeface="+mn-lt"/>
              <a:ea typeface="Tahoma"/>
              <a:cs typeface="Tahoma"/>
            </a:rPr>
            <a:t>Increase citizen’s satisfaction with public services delivery to above 90% </a:t>
          </a:r>
        </a:p>
        <a:p>
          <a:pPr algn="just">
            <a:buFont typeface="Wingdings" panose="05000000000000000000" pitchFamily="2" charset="2"/>
            <a:buChar char="§"/>
          </a:pPr>
          <a:r>
            <a:rPr lang="en-US" sz="1100" dirty="0">
              <a:solidFill>
                <a:srgbClr val="000000"/>
              </a:solidFill>
              <a:latin typeface="+mn-lt"/>
              <a:ea typeface="Tahoma"/>
              <a:cs typeface="Tahoma"/>
            </a:rPr>
            <a:t>Public service reform for efficient delivery</a:t>
          </a:r>
        </a:p>
        <a:p>
          <a:pPr algn="just">
            <a:buFont typeface="Wingdings" panose="05000000000000000000" pitchFamily="2" charset="2"/>
            <a:buChar char="§"/>
          </a:pPr>
          <a:r>
            <a:rPr lang="en-US" sz="1100" dirty="0">
              <a:solidFill>
                <a:srgbClr val="000000"/>
              </a:solidFill>
              <a:latin typeface="+mn-lt"/>
              <a:ea typeface="Tahoma"/>
              <a:cs typeface="Tahoma"/>
            </a:rPr>
            <a:t>Enhancing PFM to strengthen transparency and accountability</a:t>
          </a:r>
          <a:endParaRPr lang="en-US" sz="1100" b="1" dirty="0">
            <a:latin typeface="+mn-lt"/>
            <a:cs typeface="Times New Roman" panose="02020603050405020304" pitchFamily="18" charset="0"/>
          </a:endParaRPr>
        </a:p>
      </dgm:t>
    </dgm:pt>
    <dgm:pt modelId="{6EB25993-9658-4079-A7F2-FA2CA8EE78EF}" type="parTrans" cxnId="{3427D291-6961-4A88-98AA-4B0379EFA45B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9BF3D421-A47B-4549-A6D4-A4A563F027C6}" type="sibTrans" cxnId="{3427D291-6961-4A88-98AA-4B0379EFA45B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642E9A0F-F171-423A-BF5A-634A11BD8164}">
      <dgm:prSet custT="1"/>
      <dgm:spPr/>
      <dgm:t>
        <a:bodyPr/>
        <a:lstStyle/>
        <a:p>
          <a:pPr algn="just"/>
          <a:r>
            <a:rPr lang="en-US" sz="1600" dirty="0">
              <a:solidFill>
                <a:srgbClr val="000000"/>
              </a:solidFill>
              <a:latin typeface="+mn-lt"/>
              <a:ea typeface="Tahoma"/>
              <a:cs typeface="Tahoma"/>
            </a:rPr>
            <a:t>Strengthening </a:t>
          </a:r>
          <a:r>
            <a:rPr lang="en-US" sz="1600" b="1" dirty="0">
              <a:solidFill>
                <a:srgbClr val="000000"/>
              </a:solidFill>
              <a:latin typeface="+mn-lt"/>
              <a:ea typeface="Tahoma"/>
              <a:cs typeface="Tahoma"/>
            </a:rPr>
            <a:t>National unity, resilience and community-based healing</a:t>
          </a:r>
          <a:endParaRPr lang="en-US" sz="1600" b="1" dirty="0">
            <a:latin typeface="+mn-lt"/>
          </a:endParaRPr>
        </a:p>
      </dgm:t>
    </dgm:pt>
    <dgm:pt modelId="{E94030DE-C2B5-4E12-9300-587A5683FC72}" type="parTrans" cxnId="{83B279BB-FB45-4880-ABFB-4C2F4689574C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2B91C696-3B96-4DC4-BE44-068102B67876}" type="sibTrans" cxnId="{83B279BB-FB45-4880-ABFB-4C2F4689574C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8ACDD500-E717-4CD5-8C36-D301C3749A15}">
      <dgm:prSet custT="1"/>
      <dgm:spPr/>
      <dgm:t>
        <a:bodyPr/>
        <a:lstStyle/>
        <a:p>
          <a:pPr algn="just"/>
          <a:r>
            <a:rPr lang="en-US" sz="1800" b="1" dirty="0">
              <a:latin typeface="+mn-lt"/>
            </a:rPr>
            <a:t>Strengthening Public Finance Management, transparency and accountability </a:t>
          </a:r>
        </a:p>
      </dgm:t>
    </dgm:pt>
    <dgm:pt modelId="{60B57CDA-0EF1-46CB-A870-1A6A9BB8ABE8}" type="parTrans" cxnId="{AC9183F4-5A2E-46C0-A971-2E765E7B98DC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1B078710-A499-4215-84A5-511ED56E5686}" type="sibTrans" cxnId="{AC9183F4-5A2E-46C0-A971-2E765E7B98DC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73C6E3A1-BE83-416E-825A-CBDF014CFE49}">
      <dgm:prSet custT="1"/>
      <dgm:spPr/>
      <dgm:t>
        <a:bodyPr/>
        <a:lstStyle/>
        <a:p>
          <a:pPr algn="just"/>
          <a:r>
            <a:rPr lang="en-US" sz="1800" b="0" dirty="0">
              <a:solidFill>
                <a:srgbClr val="000000"/>
              </a:solidFill>
              <a:latin typeface="+mn-lt"/>
              <a:ea typeface="Tahoma"/>
              <a:cs typeface="Tahoma"/>
            </a:rPr>
            <a:t>Sustaining and strengthening </a:t>
          </a:r>
          <a:r>
            <a:rPr lang="en-US" sz="1800" b="1" dirty="0">
              <a:solidFill>
                <a:srgbClr val="000000"/>
              </a:solidFill>
              <a:latin typeface="+mn-lt"/>
              <a:ea typeface="Tahoma"/>
              <a:cs typeface="Tahoma"/>
            </a:rPr>
            <a:t>crime prevention, public order, safety and security</a:t>
          </a:r>
          <a:endParaRPr lang="en-US" sz="1800" b="1" dirty="0">
            <a:latin typeface="+mn-lt"/>
            <a:cs typeface="Times New Roman" panose="02020603050405020304" pitchFamily="18" charset="0"/>
          </a:endParaRPr>
        </a:p>
      </dgm:t>
    </dgm:pt>
    <dgm:pt modelId="{94730BC4-54DF-4D15-A4FF-9B15B0127517}" type="parTrans" cxnId="{A0596DBC-8125-4653-B285-C4F314235D1B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E092FE1C-FB18-4A0E-B311-2F304E927AF6}" type="sibTrans" cxnId="{A0596DBC-8125-4653-B285-C4F314235D1B}">
      <dgm:prSet/>
      <dgm:spPr/>
      <dgm:t>
        <a:bodyPr/>
        <a:lstStyle/>
        <a:p>
          <a:pPr algn="just"/>
          <a:endParaRPr lang="en-US" sz="1200" b="1">
            <a:latin typeface="+mn-lt"/>
          </a:endParaRPr>
        </a:p>
      </dgm:t>
    </dgm:pt>
    <dgm:pt modelId="{5A322F88-618F-400B-8C21-5557998BDF15}" type="pres">
      <dgm:prSet presAssocID="{BBAD79DC-D254-402F-95D0-577F6E437E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AC60A-25EF-497D-9CDF-6B60E2DF7F80}" type="pres">
      <dgm:prSet presAssocID="{3BB56975-5346-4267-BE27-7CF965F46779}" presName="composite" presStyleCnt="0"/>
      <dgm:spPr/>
    </dgm:pt>
    <dgm:pt modelId="{5E2AA1F4-4405-4513-B53A-949EF49E8CBB}" type="pres">
      <dgm:prSet presAssocID="{3BB56975-5346-4267-BE27-7CF965F4677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8F70E-089C-4DA2-A480-02B8D349265A}" type="pres">
      <dgm:prSet presAssocID="{3BB56975-5346-4267-BE27-7CF965F46779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B8BF3766-E66C-46D8-90B7-FD2B7BC69729}" type="pres">
      <dgm:prSet presAssocID="{2E17CA5E-41B2-42BA-8335-53DD4941DB3B}" presName="sibTrans" presStyleCnt="0"/>
      <dgm:spPr/>
    </dgm:pt>
    <dgm:pt modelId="{21B349E6-5EC3-4B8C-A38A-226F306A2480}" type="pres">
      <dgm:prSet presAssocID="{4FFF2331-DF43-492D-B267-82B2646BB6EC}" presName="composite" presStyleCnt="0"/>
      <dgm:spPr/>
    </dgm:pt>
    <dgm:pt modelId="{1F9C492F-6A0D-46A9-B038-A43C3AA07879}" type="pres">
      <dgm:prSet presAssocID="{4FFF2331-DF43-492D-B267-82B2646BB6EC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68C91-E345-4640-9F0A-45121CC06662}" type="pres">
      <dgm:prSet presAssocID="{4FFF2331-DF43-492D-B267-82B2646BB6EC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000" r="-148000"/>
          </a:stretch>
        </a:blipFill>
      </dgm:spPr>
    </dgm:pt>
    <dgm:pt modelId="{0B2BADA5-7F79-463A-B69E-CFD551C26AEA}" type="pres">
      <dgm:prSet presAssocID="{639E0575-0326-4513-AB46-F93E592CE19A}" presName="sibTrans" presStyleCnt="0"/>
      <dgm:spPr/>
    </dgm:pt>
    <dgm:pt modelId="{48A7EB05-45C4-446B-A3B0-D52E89E7B7B6}" type="pres">
      <dgm:prSet presAssocID="{1A814D4A-C544-40D6-83F9-94727F0F191A}" presName="composite" presStyleCnt="0"/>
      <dgm:spPr/>
    </dgm:pt>
    <dgm:pt modelId="{AFA0DDDF-BD08-4137-869F-2C5850A67D41}" type="pres">
      <dgm:prSet presAssocID="{1A814D4A-C544-40D6-83F9-94727F0F191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CCE0B-6ACA-4932-8C05-946F7B8169A5}" type="pres">
      <dgm:prSet presAssocID="{1A814D4A-C544-40D6-83F9-94727F0F191A}" presName="rect2" presStyleLbl="fgImgPlace1" presStyleIdx="2" presStyleCnt="6" custScaleX="89328" custScaleY="7888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72A610AA-4769-4A29-9999-E2E56EBBC6A3}" type="pres">
      <dgm:prSet presAssocID="{9BF3D421-A47B-4549-A6D4-A4A563F027C6}" presName="sibTrans" presStyleCnt="0"/>
      <dgm:spPr/>
    </dgm:pt>
    <dgm:pt modelId="{0461A252-B2A3-4D90-94AD-9ED7CB5744F3}" type="pres">
      <dgm:prSet presAssocID="{642E9A0F-F171-423A-BF5A-634A11BD8164}" presName="composite" presStyleCnt="0"/>
      <dgm:spPr/>
    </dgm:pt>
    <dgm:pt modelId="{0B0E7FC9-A28F-45E4-93AA-15A3C06D5775}" type="pres">
      <dgm:prSet presAssocID="{642E9A0F-F171-423A-BF5A-634A11BD8164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CCD23-CED1-42D9-8EFE-B854BA02C845}" type="pres">
      <dgm:prSet presAssocID="{642E9A0F-F171-423A-BF5A-634A11BD8164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</dgm:pt>
    <dgm:pt modelId="{00F289CC-B68F-4589-ADAC-113B0C3A9B44}" type="pres">
      <dgm:prSet presAssocID="{2B91C696-3B96-4DC4-BE44-068102B67876}" presName="sibTrans" presStyleCnt="0"/>
      <dgm:spPr/>
    </dgm:pt>
    <dgm:pt modelId="{E3BC7915-62BA-4165-AB9A-004399981CD5}" type="pres">
      <dgm:prSet presAssocID="{8ACDD500-E717-4CD5-8C36-D301C3749A15}" presName="composite" presStyleCnt="0"/>
      <dgm:spPr/>
    </dgm:pt>
    <dgm:pt modelId="{FA9F41DB-CD65-49B7-B562-F266D4676E01}" type="pres">
      <dgm:prSet presAssocID="{8ACDD500-E717-4CD5-8C36-D301C3749A1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B48B7-6940-468F-A17C-2BCB086B6E5A}" type="pres">
      <dgm:prSet presAssocID="{8ACDD500-E717-4CD5-8C36-D301C3749A15}" presName="rect2" presStyleLbl="fgImgPlace1" presStyleIdx="4" presStyleCnt="6" custScaleY="8207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F2233D07-E264-49FB-A1A9-90EF9A7B1B2C}" type="pres">
      <dgm:prSet presAssocID="{1B078710-A499-4215-84A5-511ED56E5686}" presName="sibTrans" presStyleCnt="0"/>
      <dgm:spPr/>
    </dgm:pt>
    <dgm:pt modelId="{F23DB04D-CF2C-4C80-8038-C05B8A61DCD3}" type="pres">
      <dgm:prSet presAssocID="{73C6E3A1-BE83-416E-825A-CBDF014CFE49}" presName="composite" presStyleCnt="0"/>
      <dgm:spPr/>
    </dgm:pt>
    <dgm:pt modelId="{4C8742DE-FF79-4856-AD33-2FAA1A83EEEE}" type="pres">
      <dgm:prSet presAssocID="{73C6E3A1-BE83-416E-825A-CBDF014CFE4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7A732-8A5C-4EF9-B063-4ABF50951D80}" type="pres">
      <dgm:prSet presAssocID="{73C6E3A1-BE83-416E-825A-CBDF014CFE49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</dgm:ptLst>
  <dgm:cxnLst>
    <dgm:cxn modelId="{DCE56BAD-9A46-45F8-A513-99A61BB68BB3}" srcId="{BBAD79DC-D254-402F-95D0-577F6E437E27}" destId="{3BB56975-5346-4267-BE27-7CF965F46779}" srcOrd="0" destOrd="0" parTransId="{537E9911-4DD1-4568-A7EE-54FB51D75F0E}" sibTransId="{2E17CA5E-41B2-42BA-8335-53DD4941DB3B}"/>
    <dgm:cxn modelId="{D08AADBE-9678-4CBF-A665-861F5AD75D07}" type="presOf" srcId="{73C6E3A1-BE83-416E-825A-CBDF014CFE49}" destId="{4C8742DE-FF79-4856-AD33-2FAA1A83EEEE}" srcOrd="0" destOrd="0" presId="urn:microsoft.com/office/officeart/2008/layout/PictureStrips"/>
    <dgm:cxn modelId="{83B279BB-FB45-4880-ABFB-4C2F4689574C}" srcId="{BBAD79DC-D254-402F-95D0-577F6E437E27}" destId="{642E9A0F-F171-423A-BF5A-634A11BD8164}" srcOrd="3" destOrd="0" parTransId="{E94030DE-C2B5-4E12-9300-587A5683FC72}" sibTransId="{2B91C696-3B96-4DC4-BE44-068102B67876}"/>
    <dgm:cxn modelId="{AC9183F4-5A2E-46C0-A971-2E765E7B98DC}" srcId="{BBAD79DC-D254-402F-95D0-577F6E437E27}" destId="{8ACDD500-E717-4CD5-8C36-D301C3749A15}" srcOrd="4" destOrd="0" parTransId="{60B57CDA-0EF1-46CB-A870-1A6A9BB8ABE8}" sibTransId="{1B078710-A499-4215-84A5-511ED56E5686}"/>
    <dgm:cxn modelId="{4E7C8DBC-844F-455A-8CD5-73C9FBE1CDFD}" type="presOf" srcId="{8ACDD500-E717-4CD5-8C36-D301C3749A15}" destId="{FA9F41DB-CD65-49B7-B562-F266D4676E01}" srcOrd="0" destOrd="0" presId="urn:microsoft.com/office/officeart/2008/layout/PictureStrips"/>
    <dgm:cxn modelId="{A0596DBC-8125-4653-B285-C4F314235D1B}" srcId="{BBAD79DC-D254-402F-95D0-577F6E437E27}" destId="{73C6E3A1-BE83-416E-825A-CBDF014CFE49}" srcOrd="5" destOrd="0" parTransId="{94730BC4-54DF-4D15-A4FF-9B15B0127517}" sibTransId="{E092FE1C-FB18-4A0E-B311-2F304E927AF6}"/>
    <dgm:cxn modelId="{F7CEF79A-212E-4595-9E46-3657CEE35477}" type="presOf" srcId="{1A814D4A-C544-40D6-83F9-94727F0F191A}" destId="{AFA0DDDF-BD08-4137-869F-2C5850A67D41}" srcOrd="0" destOrd="0" presId="urn:microsoft.com/office/officeart/2008/layout/PictureStrips"/>
    <dgm:cxn modelId="{FB9BB37C-87A0-480F-AC2F-2735AA798969}" srcId="{BBAD79DC-D254-402F-95D0-577F6E437E27}" destId="{4FFF2331-DF43-492D-B267-82B2646BB6EC}" srcOrd="1" destOrd="0" parTransId="{3F3A3EEA-09D0-4302-A842-766370FFFDA2}" sibTransId="{639E0575-0326-4513-AB46-F93E592CE19A}"/>
    <dgm:cxn modelId="{3427D291-6961-4A88-98AA-4B0379EFA45B}" srcId="{BBAD79DC-D254-402F-95D0-577F6E437E27}" destId="{1A814D4A-C544-40D6-83F9-94727F0F191A}" srcOrd="2" destOrd="0" parTransId="{6EB25993-9658-4079-A7F2-FA2CA8EE78EF}" sibTransId="{9BF3D421-A47B-4549-A6D4-A4A563F027C6}"/>
    <dgm:cxn modelId="{085F2CCA-7580-4199-98B8-1E9C116A4C7A}" type="presOf" srcId="{4FFF2331-DF43-492D-B267-82B2646BB6EC}" destId="{1F9C492F-6A0D-46A9-B038-A43C3AA07879}" srcOrd="0" destOrd="0" presId="urn:microsoft.com/office/officeart/2008/layout/PictureStrips"/>
    <dgm:cxn modelId="{1A22000D-949B-499E-B2CF-49F6C3E3F8D7}" type="presOf" srcId="{BBAD79DC-D254-402F-95D0-577F6E437E27}" destId="{5A322F88-618F-400B-8C21-5557998BDF15}" srcOrd="0" destOrd="0" presId="urn:microsoft.com/office/officeart/2008/layout/PictureStrips"/>
    <dgm:cxn modelId="{A0619B8E-9443-4A61-A853-9E445420C769}" type="presOf" srcId="{3BB56975-5346-4267-BE27-7CF965F46779}" destId="{5E2AA1F4-4405-4513-B53A-949EF49E8CBB}" srcOrd="0" destOrd="0" presId="urn:microsoft.com/office/officeart/2008/layout/PictureStrips"/>
    <dgm:cxn modelId="{1685F55F-45B7-4CD3-AE07-8CF49DCC808B}" type="presOf" srcId="{642E9A0F-F171-423A-BF5A-634A11BD8164}" destId="{0B0E7FC9-A28F-45E4-93AA-15A3C06D5775}" srcOrd="0" destOrd="0" presId="urn:microsoft.com/office/officeart/2008/layout/PictureStrips"/>
    <dgm:cxn modelId="{9F90E821-5858-412A-99C4-DD4214633508}" type="presParOf" srcId="{5A322F88-618F-400B-8C21-5557998BDF15}" destId="{423AC60A-25EF-497D-9CDF-6B60E2DF7F80}" srcOrd="0" destOrd="0" presId="urn:microsoft.com/office/officeart/2008/layout/PictureStrips"/>
    <dgm:cxn modelId="{5514DC70-42B4-4701-AB36-839A8F392B54}" type="presParOf" srcId="{423AC60A-25EF-497D-9CDF-6B60E2DF7F80}" destId="{5E2AA1F4-4405-4513-B53A-949EF49E8CBB}" srcOrd="0" destOrd="0" presId="urn:microsoft.com/office/officeart/2008/layout/PictureStrips"/>
    <dgm:cxn modelId="{81A7BAA5-23F7-488F-A73D-962243EDBF6C}" type="presParOf" srcId="{423AC60A-25EF-497D-9CDF-6B60E2DF7F80}" destId="{0DA8F70E-089C-4DA2-A480-02B8D349265A}" srcOrd="1" destOrd="0" presId="urn:microsoft.com/office/officeart/2008/layout/PictureStrips"/>
    <dgm:cxn modelId="{96CE6F34-4DC4-4FD4-805F-0001A401E76B}" type="presParOf" srcId="{5A322F88-618F-400B-8C21-5557998BDF15}" destId="{B8BF3766-E66C-46D8-90B7-FD2B7BC69729}" srcOrd="1" destOrd="0" presId="urn:microsoft.com/office/officeart/2008/layout/PictureStrips"/>
    <dgm:cxn modelId="{E923C472-A2AA-4868-9291-9BCF30A76451}" type="presParOf" srcId="{5A322F88-618F-400B-8C21-5557998BDF15}" destId="{21B349E6-5EC3-4B8C-A38A-226F306A2480}" srcOrd="2" destOrd="0" presId="urn:microsoft.com/office/officeart/2008/layout/PictureStrips"/>
    <dgm:cxn modelId="{4A1B752E-D4B9-4ED0-BBFD-428397BA723A}" type="presParOf" srcId="{21B349E6-5EC3-4B8C-A38A-226F306A2480}" destId="{1F9C492F-6A0D-46A9-B038-A43C3AA07879}" srcOrd="0" destOrd="0" presId="urn:microsoft.com/office/officeart/2008/layout/PictureStrips"/>
    <dgm:cxn modelId="{80AC566B-31AF-4BAA-99C1-B4697F586DD2}" type="presParOf" srcId="{21B349E6-5EC3-4B8C-A38A-226F306A2480}" destId="{5BB68C91-E345-4640-9F0A-45121CC06662}" srcOrd="1" destOrd="0" presId="urn:microsoft.com/office/officeart/2008/layout/PictureStrips"/>
    <dgm:cxn modelId="{AFB8C788-00B8-4AB4-970F-31F2A31D04EE}" type="presParOf" srcId="{5A322F88-618F-400B-8C21-5557998BDF15}" destId="{0B2BADA5-7F79-463A-B69E-CFD551C26AEA}" srcOrd="3" destOrd="0" presId="urn:microsoft.com/office/officeart/2008/layout/PictureStrips"/>
    <dgm:cxn modelId="{6A8872C8-A3F9-4004-9C8A-76C86DD12377}" type="presParOf" srcId="{5A322F88-618F-400B-8C21-5557998BDF15}" destId="{48A7EB05-45C4-446B-A3B0-D52E89E7B7B6}" srcOrd="4" destOrd="0" presId="urn:microsoft.com/office/officeart/2008/layout/PictureStrips"/>
    <dgm:cxn modelId="{62B45058-683C-46B7-9026-5D1FE8142912}" type="presParOf" srcId="{48A7EB05-45C4-446B-A3B0-D52E89E7B7B6}" destId="{AFA0DDDF-BD08-4137-869F-2C5850A67D41}" srcOrd="0" destOrd="0" presId="urn:microsoft.com/office/officeart/2008/layout/PictureStrips"/>
    <dgm:cxn modelId="{CD2F8AB0-DD9F-4CC5-8070-0FCFA1F7F557}" type="presParOf" srcId="{48A7EB05-45C4-446B-A3B0-D52E89E7B7B6}" destId="{157CCE0B-6ACA-4932-8C05-946F7B8169A5}" srcOrd="1" destOrd="0" presId="urn:microsoft.com/office/officeart/2008/layout/PictureStrips"/>
    <dgm:cxn modelId="{4E03A3A9-5C43-4F7F-B17C-62EC4565AA45}" type="presParOf" srcId="{5A322F88-618F-400B-8C21-5557998BDF15}" destId="{72A610AA-4769-4A29-9999-E2E56EBBC6A3}" srcOrd="5" destOrd="0" presId="urn:microsoft.com/office/officeart/2008/layout/PictureStrips"/>
    <dgm:cxn modelId="{A95BF375-2548-4896-90E7-2CD58BC10855}" type="presParOf" srcId="{5A322F88-618F-400B-8C21-5557998BDF15}" destId="{0461A252-B2A3-4D90-94AD-9ED7CB5744F3}" srcOrd="6" destOrd="0" presId="urn:microsoft.com/office/officeart/2008/layout/PictureStrips"/>
    <dgm:cxn modelId="{323F0DCB-EC24-4900-9F83-6BD2D3909E92}" type="presParOf" srcId="{0461A252-B2A3-4D90-94AD-9ED7CB5744F3}" destId="{0B0E7FC9-A28F-45E4-93AA-15A3C06D5775}" srcOrd="0" destOrd="0" presId="urn:microsoft.com/office/officeart/2008/layout/PictureStrips"/>
    <dgm:cxn modelId="{BA6C068C-79E4-4204-8F87-F4A22E77FCFB}" type="presParOf" srcId="{0461A252-B2A3-4D90-94AD-9ED7CB5744F3}" destId="{D90CCD23-CED1-42D9-8EFE-B854BA02C845}" srcOrd="1" destOrd="0" presId="urn:microsoft.com/office/officeart/2008/layout/PictureStrips"/>
    <dgm:cxn modelId="{6BC28763-9C9D-4A4B-948F-EC7525178BDA}" type="presParOf" srcId="{5A322F88-618F-400B-8C21-5557998BDF15}" destId="{00F289CC-B68F-4589-ADAC-113B0C3A9B44}" srcOrd="7" destOrd="0" presId="urn:microsoft.com/office/officeart/2008/layout/PictureStrips"/>
    <dgm:cxn modelId="{0BFC12C7-88F2-4F91-885C-A2E51C4E7653}" type="presParOf" srcId="{5A322F88-618F-400B-8C21-5557998BDF15}" destId="{E3BC7915-62BA-4165-AB9A-004399981CD5}" srcOrd="8" destOrd="0" presId="urn:microsoft.com/office/officeart/2008/layout/PictureStrips"/>
    <dgm:cxn modelId="{C60A0EE6-5851-488E-B6AE-D984660932A2}" type="presParOf" srcId="{E3BC7915-62BA-4165-AB9A-004399981CD5}" destId="{FA9F41DB-CD65-49B7-B562-F266D4676E01}" srcOrd="0" destOrd="0" presId="urn:microsoft.com/office/officeart/2008/layout/PictureStrips"/>
    <dgm:cxn modelId="{C3DBDF92-5EBC-4318-9A00-34A3EE478549}" type="presParOf" srcId="{E3BC7915-62BA-4165-AB9A-004399981CD5}" destId="{5F6B48B7-6940-468F-A17C-2BCB086B6E5A}" srcOrd="1" destOrd="0" presId="urn:microsoft.com/office/officeart/2008/layout/PictureStrips"/>
    <dgm:cxn modelId="{8C1E93C9-DEE4-4FDC-BF35-6D876586AEB9}" type="presParOf" srcId="{5A322F88-618F-400B-8C21-5557998BDF15}" destId="{F2233D07-E264-49FB-A1A9-90EF9A7B1B2C}" srcOrd="9" destOrd="0" presId="urn:microsoft.com/office/officeart/2008/layout/PictureStrips"/>
    <dgm:cxn modelId="{321267B2-A6A1-4254-B337-BBCF7ED88A8A}" type="presParOf" srcId="{5A322F88-618F-400B-8C21-5557998BDF15}" destId="{F23DB04D-CF2C-4C80-8038-C05B8A61DCD3}" srcOrd="10" destOrd="0" presId="urn:microsoft.com/office/officeart/2008/layout/PictureStrips"/>
    <dgm:cxn modelId="{08DF3778-6436-47FB-A61F-D0F33C4F946F}" type="presParOf" srcId="{F23DB04D-CF2C-4C80-8038-C05B8A61DCD3}" destId="{4C8742DE-FF79-4856-AD33-2FAA1A83EEEE}" srcOrd="0" destOrd="0" presId="urn:microsoft.com/office/officeart/2008/layout/PictureStrips"/>
    <dgm:cxn modelId="{D8ED1B75-6EC5-41FF-90B4-A454A0F04A2F}" type="presParOf" srcId="{F23DB04D-CF2C-4C80-8038-C05B8A61DCD3}" destId="{A297A732-8A5C-4EF9-B063-4ABF50951D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A4130-1E32-458A-BB6A-40F412BCA8C5}">
      <dsp:nvSpPr>
        <dsp:cNvPr id="0" name=""/>
        <dsp:cNvSpPr/>
      </dsp:nvSpPr>
      <dsp:spPr>
        <a:xfrm>
          <a:off x="4842301" y="1850648"/>
          <a:ext cx="3425963" cy="594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94"/>
              </a:lnTo>
              <a:lnTo>
                <a:pt x="3425963" y="297294"/>
              </a:lnTo>
              <a:lnTo>
                <a:pt x="3425963" y="594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9AF5E-230B-4368-B112-EB32B26CCB9B}">
      <dsp:nvSpPr>
        <dsp:cNvPr id="0" name=""/>
        <dsp:cNvSpPr/>
      </dsp:nvSpPr>
      <dsp:spPr>
        <a:xfrm>
          <a:off x="4796581" y="1850648"/>
          <a:ext cx="91440" cy="5945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4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67672-DA0B-4133-AF30-6E2D48C406C6}">
      <dsp:nvSpPr>
        <dsp:cNvPr id="0" name=""/>
        <dsp:cNvSpPr/>
      </dsp:nvSpPr>
      <dsp:spPr>
        <a:xfrm>
          <a:off x="1416337" y="1850648"/>
          <a:ext cx="3425963" cy="594588"/>
        </a:xfrm>
        <a:custGeom>
          <a:avLst/>
          <a:gdLst/>
          <a:ahLst/>
          <a:cxnLst/>
          <a:rect l="0" t="0" r="0" b="0"/>
          <a:pathLst>
            <a:path>
              <a:moveTo>
                <a:pt x="3425963" y="0"/>
              </a:moveTo>
              <a:lnTo>
                <a:pt x="3425963" y="297294"/>
              </a:lnTo>
              <a:lnTo>
                <a:pt x="0" y="297294"/>
              </a:lnTo>
              <a:lnTo>
                <a:pt x="0" y="594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DEB9A-7D03-4B4F-9961-71B8C1AC7BEC}">
      <dsp:nvSpPr>
        <dsp:cNvPr id="0" name=""/>
        <dsp:cNvSpPr/>
      </dsp:nvSpPr>
      <dsp:spPr>
        <a:xfrm>
          <a:off x="3426613" y="434961"/>
          <a:ext cx="2831375" cy="1415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9.3% average annual GDP growth</a:t>
          </a:r>
        </a:p>
      </dsp:txBody>
      <dsp:txXfrm>
        <a:off x="3426613" y="434961"/>
        <a:ext cx="2831375" cy="1415687"/>
      </dsp:txXfrm>
    </dsp:sp>
    <dsp:sp modelId="{6351393C-6F8C-4D8E-AD57-771913212B19}">
      <dsp:nvSpPr>
        <dsp:cNvPr id="0" name=""/>
        <dsp:cNvSpPr/>
      </dsp:nvSpPr>
      <dsp:spPr>
        <a:xfrm>
          <a:off x="650" y="2445237"/>
          <a:ext cx="2831375" cy="1415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At least 6% for Agriculture</a:t>
          </a:r>
        </a:p>
      </dsp:txBody>
      <dsp:txXfrm>
        <a:off x="650" y="2445237"/>
        <a:ext cx="2831375" cy="1415687"/>
      </dsp:txXfrm>
    </dsp:sp>
    <dsp:sp modelId="{61D2EB37-6CAD-4F79-B839-68B0909DA573}">
      <dsp:nvSpPr>
        <dsp:cNvPr id="0" name=""/>
        <dsp:cNvSpPr/>
      </dsp:nvSpPr>
      <dsp:spPr>
        <a:xfrm>
          <a:off x="3426613" y="2445237"/>
          <a:ext cx="2831375" cy="1415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Over 10% for industry </a:t>
          </a:r>
        </a:p>
      </dsp:txBody>
      <dsp:txXfrm>
        <a:off x="3426613" y="2445237"/>
        <a:ext cx="2831375" cy="1415687"/>
      </dsp:txXfrm>
    </dsp:sp>
    <dsp:sp modelId="{BA17E134-3941-41C9-AF92-C4DBE54434B3}">
      <dsp:nvSpPr>
        <dsp:cNvPr id="0" name=""/>
        <dsp:cNvSpPr/>
      </dsp:nvSpPr>
      <dsp:spPr>
        <a:xfrm>
          <a:off x="6852577" y="2445237"/>
          <a:ext cx="2831375" cy="1415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Over 10% for services </a:t>
          </a:r>
        </a:p>
      </dsp:txBody>
      <dsp:txXfrm>
        <a:off x="6852577" y="2445237"/>
        <a:ext cx="2831375" cy="1415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A1F4-4405-4513-B53A-949EF49E8CBB}">
      <dsp:nvSpPr>
        <dsp:cNvPr id="0" name=""/>
        <dsp:cNvSpPr/>
      </dsp:nvSpPr>
      <dsp:spPr>
        <a:xfrm>
          <a:off x="1284689" y="294259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Building </a:t>
          </a:r>
          <a:r>
            <a:rPr lang="en-US" sz="1800" b="1" kern="1200" dirty="0">
              <a:latin typeface="+mn-lt"/>
            </a:rPr>
            <a:t>resilience to climate change </a:t>
          </a:r>
          <a:r>
            <a:rPr lang="en-US" sz="1800" b="0" kern="1200" dirty="0">
              <a:latin typeface="+mn-lt"/>
            </a:rPr>
            <a:t>and ensuring sustainable development</a:t>
          </a:r>
          <a:endParaRPr lang="en-US" sz="1800" b="1" kern="1200" dirty="0">
            <a:latin typeface="+mn-lt"/>
          </a:endParaRPr>
        </a:p>
      </dsp:txBody>
      <dsp:txXfrm>
        <a:off x="1284689" y="294259"/>
        <a:ext cx="5097068" cy="1592833"/>
      </dsp:txXfrm>
    </dsp:sp>
    <dsp:sp modelId="{0DA8F70E-089C-4DA2-A480-02B8D349265A}">
      <dsp:nvSpPr>
        <dsp:cNvPr id="0" name=""/>
        <dsp:cNvSpPr/>
      </dsp:nvSpPr>
      <dsp:spPr>
        <a:xfrm>
          <a:off x="1072311" y="64183"/>
          <a:ext cx="1114983" cy="16724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9C492F-6A0D-46A9-B038-A43C3AA07879}">
      <dsp:nvSpPr>
        <dsp:cNvPr id="0" name=""/>
        <dsp:cNvSpPr/>
      </dsp:nvSpPr>
      <dsp:spPr>
        <a:xfrm>
          <a:off x="6837493" y="294259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Boosting </a:t>
          </a:r>
          <a:r>
            <a:rPr lang="en-US" sz="1800" b="1" kern="1200" dirty="0">
              <a:latin typeface="+mn-lt"/>
            </a:rPr>
            <a:t>exports</a:t>
          </a:r>
          <a:r>
            <a:rPr lang="en-US" sz="1800" b="0" kern="1200" dirty="0">
              <a:latin typeface="+mn-lt"/>
            </a:rPr>
            <a:t> (to reduce the widening trade deficit)</a:t>
          </a:r>
          <a:endParaRPr lang="en-US" sz="1800" b="1" kern="1200" dirty="0">
            <a:latin typeface="+mn-lt"/>
          </a:endParaRPr>
        </a:p>
      </dsp:txBody>
      <dsp:txXfrm>
        <a:off x="6837493" y="294259"/>
        <a:ext cx="5097068" cy="1592833"/>
      </dsp:txXfrm>
    </dsp:sp>
    <dsp:sp modelId="{5BB68C91-E345-4640-9F0A-45121CC06662}">
      <dsp:nvSpPr>
        <dsp:cNvPr id="0" name=""/>
        <dsp:cNvSpPr/>
      </dsp:nvSpPr>
      <dsp:spPr>
        <a:xfrm>
          <a:off x="6625115" y="64183"/>
          <a:ext cx="1114983" cy="16724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A0DDDF-BD08-4137-869F-2C5850A67D41}">
      <dsp:nvSpPr>
        <dsp:cNvPr id="0" name=""/>
        <dsp:cNvSpPr/>
      </dsp:nvSpPr>
      <dsp:spPr>
        <a:xfrm>
          <a:off x="1284689" y="2299460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Creating </a:t>
          </a:r>
          <a:r>
            <a:rPr lang="en-US" sz="1800" b="1" kern="1200" dirty="0">
              <a:latin typeface="+mn-lt"/>
            </a:rPr>
            <a:t>decent and productive jobs</a:t>
          </a:r>
          <a:r>
            <a:rPr lang="en-US" sz="1800" b="0" kern="1200" dirty="0">
              <a:latin typeface="+mn-lt"/>
            </a:rPr>
            <a:t> with a particular emphasis on youth and women ( to address high youth unemployment at 20.8%)</a:t>
          </a:r>
          <a:endParaRPr lang="en-US" sz="1800" b="1" kern="1200" dirty="0">
            <a:latin typeface="+mn-lt"/>
          </a:endParaRPr>
        </a:p>
      </dsp:txBody>
      <dsp:txXfrm>
        <a:off x="1284689" y="2299460"/>
        <a:ext cx="5097068" cy="1592833"/>
      </dsp:txXfrm>
    </dsp:sp>
    <dsp:sp modelId="{157CCE0B-6ACA-4932-8C05-946F7B8169A5}">
      <dsp:nvSpPr>
        <dsp:cNvPr id="0" name=""/>
        <dsp:cNvSpPr/>
      </dsp:nvSpPr>
      <dsp:spPr>
        <a:xfrm>
          <a:off x="1072311" y="2069384"/>
          <a:ext cx="1114983" cy="16724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0E7FC9-A28F-45E4-93AA-15A3C06D5775}">
      <dsp:nvSpPr>
        <dsp:cNvPr id="0" name=""/>
        <dsp:cNvSpPr/>
      </dsp:nvSpPr>
      <dsp:spPr>
        <a:xfrm>
          <a:off x="6837493" y="2299460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Improving the </a:t>
          </a:r>
          <a:r>
            <a:rPr lang="en-US" sz="1800" b="1" kern="1200" dirty="0">
              <a:latin typeface="+mn-lt"/>
            </a:rPr>
            <a:t>quality and market relevance of education</a:t>
          </a:r>
          <a:r>
            <a:rPr lang="en-US" sz="1800" b="0" kern="1200" dirty="0">
              <a:latin typeface="+mn-lt"/>
            </a:rPr>
            <a:t> (</a:t>
          </a:r>
          <a:r>
            <a:rPr lang="en-US" sz="1800" kern="1200" dirty="0">
              <a:latin typeface="+mn-lt"/>
            </a:rPr>
            <a:t>low enrolment in pre-primary </a:t>
          </a:r>
          <a:r>
            <a:rPr lang="en-US" sz="1800" b="0" kern="1200" dirty="0">
              <a:latin typeface="+mn-lt"/>
            </a:rPr>
            <a:t>education : 35% and </a:t>
          </a:r>
          <a:r>
            <a:rPr lang="en-US" sz="1800" kern="1200" dirty="0">
              <a:latin typeface="+mn-lt"/>
            </a:rPr>
            <a:t>low proficiency in key subjects</a:t>
          </a:r>
          <a:r>
            <a:rPr lang="en-US" sz="1800" b="0" kern="1200" dirty="0">
              <a:latin typeface="+mn-lt"/>
            </a:rPr>
            <a:t>, high unemployment among graduates)</a:t>
          </a:r>
          <a:endParaRPr lang="en-US" sz="1800" b="1" kern="1200" dirty="0">
            <a:latin typeface="+mn-lt"/>
          </a:endParaRPr>
        </a:p>
      </dsp:txBody>
      <dsp:txXfrm>
        <a:off x="6837493" y="2299460"/>
        <a:ext cx="5097068" cy="1592833"/>
      </dsp:txXfrm>
    </dsp:sp>
    <dsp:sp modelId="{D90CCD23-CED1-42D9-8EFE-B854BA02C845}">
      <dsp:nvSpPr>
        <dsp:cNvPr id="0" name=""/>
        <dsp:cNvSpPr/>
      </dsp:nvSpPr>
      <dsp:spPr>
        <a:xfrm>
          <a:off x="6625115" y="2069384"/>
          <a:ext cx="1114983" cy="16724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F41DB-CD65-49B7-B562-F266D4676E01}">
      <dsp:nvSpPr>
        <dsp:cNvPr id="0" name=""/>
        <dsp:cNvSpPr/>
      </dsp:nvSpPr>
      <dsp:spPr>
        <a:xfrm>
          <a:off x="1284689" y="4304660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+mn-lt"/>
            </a:rPr>
            <a:t>Enhancing </a:t>
          </a:r>
          <a:r>
            <a:rPr lang="en-US" sz="1800" b="1" kern="1200" dirty="0">
              <a:latin typeface="+mn-lt"/>
            </a:rPr>
            <a:t>nutrition and early childhood development</a:t>
          </a:r>
          <a:r>
            <a:rPr lang="en-US" sz="1800" kern="1200" dirty="0">
              <a:latin typeface="+mn-lt"/>
            </a:rPr>
            <a:t> to reduce stunting (to reduce</a:t>
          </a:r>
          <a:r>
            <a:rPr lang="en-US" sz="1800" b="0" kern="1200" dirty="0">
              <a:latin typeface="+mn-lt"/>
            </a:rPr>
            <a:t> the high under-5 stunting rates: 33%)</a:t>
          </a:r>
          <a:endParaRPr lang="en-US" sz="1800" b="1" kern="1200" dirty="0">
            <a:latin typeface="+mn-lt"/>
          </a:endParaRPr>
        </a:p>
      </dsp:txBody>
      <dsp:txXfrm>
        <a:off x="1284689" y="4304660"/>
        <a:ext cx="5097068" cy="1592833"/>
      </dsp:txXfrm>
    </dsp:sp>
    <dsp:sp modelId="{5F6B48B7-6940-468F-A17C-2BCB086B6E5A}">
      <dsp:nvSpPr>
        <dsp:cNvPr id="0" name=""/>
        <dsp:cNvSpPr/>
      </dsp:nvSpPr>
      <dsp:spPr>
        <a:xfrm>
          <a:off x="1072311" y="4074584"/>
          <a:ext cx="1114983" cy="167247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8742DE-FF79-4856-AD33-2FAA1A83EEEE}">
      <dsp:nvSpPr>
        <dsp:cNvPr id="0" name=""/>
        <dsp:cNvSpPr/>
      </dsp:nvSpPr>
      <dsp:spPr>
        <a:xfrm>
          <a:off x="6837493" y="4304660"/>
          <a:ext cx="5097068" cy="1592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8879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+mn-lt"/>
            </a:rPr>
            <a:t>Enhancing </a:t>
          </a:r>
          <a:r>
            <a:rPr lang="en-US" sz="1800" b="1" kern="1200" dirty="0">
              <a:latin typeface="+mn-lt"/>
            </a:rPr>
            <a:t>service delivery and citizen participation</a:t>
          </a:r>
          <a:r>
            <a:rPr lang="en-US" sz="1800" b="0" kern="1200" dirty="0">
              <a:latin typeface="+mn-lt"/>
            </a:rPr>
            <a:t> (Low quality of service delivery: 78%) </a:t>
          </a:r>
          <a:endParaRPr lang="en-US" sz="1800" b="1" kern="1200" dirty="0">
            <a:latin typeface="+mn-lt"/>
          </a:endParaRPr>
        </a:p>
      </dsp:txBody>
      <dsp:txXfrm>
        <a:off x="6837493" y="4304660"/>
        <a:ext cx="5097068" cy="1592833"/>
      </dsp:txXfrm>
    </dsp:sp>
    <dsp:sp modelId="{A297A732-8A5C-4EF9-B063-4ABF50951D80}">
      <dsp:nvSpPr>
        <dsp:cNvPr id="0" name=""/>
        <dsp:cNvSpPr/>
      </dsp:nvSpPr>
      <dsp:spPr>
        <a:xfrm>
          <a:off x="6625115" y="4074584"/>
          <a:ext cx="1114983" cy="1672475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AA1F4-4405-4513-B53A-949EF49E8CBB}">
      <dsp:nvSpPr>
        <dsp:cNvPr id="0" name=""/>
        <dsp:cNvSpPr/>
      </dsp:nvSpPr>
      <dsp:spPr>
        <a:xfrm>
          <a:off x="830503" y="311191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Ensuring rule of law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Reduce backlog cases in the justice system by half (from 62% to 30%)</a:t>
          </a:r>
          <a:r>
            <a:rPr lang="en-US" sz="1800" b="1" kern="1200" dirty="0">
              <a:latin typeface="+mn-lt"/>
            </a:rPr>
            <a:t>	</a:t>
          </a:r>
        </a:p>
      </dsp:txBody>
      <dsp:txXfrm>
        <a:off x="830503" y="311191"/>
        <a:ext cx="5083199" cy="1588499"/>
      </dsp:txXfrm>
    </dsp:sp>
    <dsp:sp modelId="{0DA8F70E-089C-4DA2-A480-02B8D349265A}">
      <dsp:nvSpPr>
        <dsp:cNvPr id="0" name=""/>
        <dsp:cNvSpPr/>
      </dsp:nvSpPr>
      <dsp:spPr>
        <a:xfrm>
          <a:off x="618703" y="81741"/>
          <a:ext cx="1111949" cy="16679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9C492F-6A0D-46A9-B038-A43C3AA07879}">
      <dsp:nvSpPr>
        <dsp:cNvPr id="0" name=""/>
        <dsp:cNvSpPr/>
      </dsp:nvSpPr>
      <dsp:spPr>
        <a:xfrm>
          <a:off x="6387460" y="311191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Strengthening </a:t>
          </a:r>
          <a:r>
            <a:rPr lang="en-US" sz="1800" b="1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economic diplomacy </a:t>
          </a:r>
          <a:r>
            <a:rPr lang="en-US" sz="1800" b="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to accelerate the country’s economic development</a:t>
          </a:r>
          <a:endParaRPr lang="en-US" sz="1800" b="0" kern="1200" dirty="0">
            <a:latin typeface="+mn-lt"/>
          </a:endParaRPr>
        </a:p>
      </dsp:txBody>
      <dsp:txXfrm>
        <a:off x="6387460" y="311191"/>
        <a:ext cx="5083199" cy="1588499"/>
      </dsp:txXfrm>
    </dsp:sp>
    <dsp:sp modelId="{5BB68C91-E345-4640-9F0A-45121CC06662}">
      <dsp:nvSpPr>
        <dsp:cNvPr id="0" name=""/>
        <dsp:cNvSpPr/>
      </dsp:nvSpPr>
      <dsp:spPr>
        <a:xfrm>
          <a:off x="6175660" y="81741"/>
          <a:ext cx="1111949" cy="16679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8000" r="-14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A0DDDF-BD08-4137-869F-2C5850A67D41}">
      <dsp:nvSpPr>
        <dsp:cNvPr id="0" name=""/>
        <dsp:cNvSpPr/>
      </dsp:nvSpPr>
      <dsp:spPr>
        <a:xfrm>
          <a:off x="800836" y="2222878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Enhancing service delivery, governance and implementation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Increase citizen’s satisfaction with public services delivery to above 90%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110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Public service reform for efficient delivery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§"/>
          </a:pPr>
          <a:r>
            <a:rPr lang="en-US" sz="110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Enhancing PFM to strengthen transparency and accountability</a:t>
          </a:r>
          <a:endParaRPr lang="en-US" sz="1100" b="1" kern="1200" dirty="0">
            <a:latin typeface="+mn-lt"/>
            <a:cs typeface="Times New Roman" panose="02020603050405020304" pitchFamily="18" charset="0"/>
          </a:endParaRPr>
        </a:p>
      </dsp:txBody>
      <dsp:txXfrm>
        <a:off x="800836" y="2222878"/>
        <a:ext cx="5083199" cy="1588499"/>
      </dsp:txXfrm>
    </dsp:sp>
    <dsp:sp modelId="{157CCE0B-6ACA-4932-8C05-946F7B8169A5}">
      <dsp:nvSpPr>
        <dsp:cNvPr id="0" name=""/>
        <dsp:cNvSpPr/>
      </dsp:nvSpPr>
      <dsp:spPr>
        <a:xfrm>
          <a:off x="648370" y="2169544"/>
          <a:ext cx="993282" cy="131569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0E7FC9-A28F-45E4-93AA-15A3C06D5775}">
      <dsp:nvSpPr>
        <dsp:cNvPr id="0" name=""/>
        <dsp:cNvSpPr/>
      </dsp:nvSpPr>
      <dsp:spPr>
        <a:xfrm>
          <a:off x="6357793" y="2310936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Strengthening </a:t>
          </a:r>
          <a:r>
            <a:rPr lang="en-US" sz="1600" b="1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National unity, resilience and community-based healing</a:t>
          </a:r>
          <a:endParaRPr lang="en-US" sz="1600" b="1" kern="1200" dirty="0">
            <a:latin typeface="+mn-lt"/>
          </a:endParaRPr>
        </a:p>
      </dsp:txBody>
      <dsp:txXfrm>
        <a:off x="6357793" y="2310936"/>
        <a:ext cx="5083199" cy="1588499"/>
      </dsp:txXfrm>
    </dsp:sp>
    <dsp:sp modelId="{D90CCD23-CED1-42D9-8EFE-B854BA02C845}">
      <dsp:nvSpPr>
        <dsp:cNvPr id="0" name=""/>
        <dsp:cNvSpPr/>
      </dsp:nvSpPr>
      <dsp:spPr>
        <a:xfrm>
          <a:off x="6145993" y="2081486"/>
          <a:ext cx="1111949" cy="166792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F41DB-CD65-49B7-B562-F266D4676E01}">
      <dsp:nvSpPr>
        <dsp:cNvPr id="0" name=""/>
        <dsp:cNvSpPr/>
      </dsp:nvSpPr>
      <dsp:spPr>
        <a:xfrm>
          <a:off x="830503" y="4235924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Strengthening Public Finance Management, transparency and accountability </a:t>
          </a:r>
        </a:p>
      </dsp:txBody>
      <dsp:txXfrm>
        <a:off x="830503" y="4235924"/>
        <a:ext cx="5083199" cy="1588499"/>
      </dsp:txXfrm>
    </dsp:sp>
    <dsp:sp modelId="{5F6B48B7-6940-468F-A17C-2BCB086B6E5A}">
      <dsp:nvSpPr>
        <dsp:cNvPr id="0" name=""/>
        <dsp:cNvSpPr/>
      </dsp:nvSpPr>
      <dsp:spPr>
        <a:xfrm>
          <a:off x="618703" y="4155987"/>
          <a:ext cx="1111949" cy="1368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8742DE-FF79-4856-AD33-2FAA1A83EEEE}">
      <dsp:nvSpPr>
        <dsp:cNvPr id="0" name=""/>
        <dsp:cNvSpPr/>
      </dsp:nvSpPr>
      <dsp:spPr>
        <a:xfrm>
          <a:off x="6387460" y="4310681"/>
          <a:ext cx="5083199" cy="15884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944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Sustaining and strengthening </a:t>
          </a:r>
          <a:r>
            <a:rPr lang="en-US" sz="1800" b="1" kern="1200" dirty="0">
              <a:solidFill>
                <a:srgbClr val="000000"/>
              </a:solidFill>
              <a:latin typeface="+mn-lt"/>
              <a:ea typeface="Tahoma"/>
              <a:cs typeface="Tahoma"/>
            </a:rPr>
            <a:t>crime prevention, public order, safety and security</a:t>
          </a:r>
          <a:endParaRPr lang="en-US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6387460" y="4310681"/>
        <a:ext cx="5083199" cy="1588499"/>
      </dsp:txXfrm>
    </dsp:sp>
    <dsp:sp modelId="{A297A732-8A5C-4EF9-B063-4ABF50951D80}">
      <dsp:nvSpPr>
        <dsp:cNvPr id="0" name=""/>
        <dsp:cNvSpPr/>
      </dsp:nvSpPr>
      <dsp:spPr>
        <a:xfrm>
          <a:off x="6175660" y="4081231"/>
          <a:ext cx="1111949" cy="166792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2314C5-09C2-92B1-F4B7-91EA5D7B5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D23633-1243-EA74-9E67-9B5B8A3C67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83BE8F-D658-D848-8017-E398CFF90265}" type="datetimeFigureOut">
              <a:rPr lang="en-US"/>
              <a:pPr>
                <a:defRPr/>
              </a:pPr>
              <a:t>11/5/2024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768F3A-E754-5A57-C18B-0AA7DC3C46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908127-C3FA-8CB0-9B78-CE0FDD1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3EFD-44F5-448F-3113-B21A93665A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7A329-B86D-F060-3BDE-5CB2ECF67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62A32B-BDDB-484F-9012-C017A83FA295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D8E62540-E543-6083-6052-FA1EC840A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A9C32E7C-DABB-6E2B-8F9C-5D0CCF0A8D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E0FC09BB-126B-2C55-5DE4-EF37D2FEB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68F798-EDE7-814A-8FA0-13052434A6F9}" type="slidenum">
              <a:rPr lang="en-US" altLang="en-RW" smtClean="0"/>
              <a:pPr/>
              <a:t>9</a:t>
            </a:fld>
            <a:endParaRPr lang="en-US" altLang="en-R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D8E62540-E543-6083-6052-FA1EC840A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A9C32E7C-DABB-6E2B-8F9C-5D0CCF0A8D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E0FC09BB-126B-2C55-5DE4-EF37D2FEB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68F798-EDE7-814A-8FA0-13052434A6F9}" type="slidenum">
              <a:rPr lang="en-US" altLang="en-RW" smtClean="0"/>
              <a:pPr/>
              <a:t>10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1200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D8E62540-E543-6083-6052-FA1EC840A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A9C32E7C-DABB-6E2B-8F9C-5D0CCF0A8D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E0FC09BB-126B-2C55-5DE4-EF37D2FEB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68F798-EDE7-814A-8FA0-13052434A6F9}" type="slidenum">
              <a:rPr lang="en-US" altLang="en-RW" smtClean="0"/>
              <a:pPr/>
              <a:t>12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405359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14E2B27D-B244-E91C-DBF3-95D724927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DE9984FF-0EAF-853D-6483-FC543ACED7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C5D3E427-C777-FE18-E7EB-F2BE3516F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646E6A-0217-C842-8EAA-F65B2E270A59}" type="slidenum">
              <a:rPr lang="en-US" altLang="en-RW" smtClean="0"/>
              <a:pPr/>
              <a:t>14</a:t>
            </a:fld>
            <a:endParaRPr lang="en-US" altLang="en-R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6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6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6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B09A6917-EAE3-C34D-39D8-E24B70E1394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429625" y="0"/>
            <a:ext cx="3762375" cy="6858000"/>
          </a:xfrm>
          <a:custGeom>
            <a:avLst/>
            <a:gdLst>
              <a:gd name="T0" fmla="*/ 0 w 3762978"/>
              <a:gd name="T1" fmla="*/ 0 h 6858000"/>
              <a:gd name="T2" fmla="*/ 2729178 w 3762978"/>
              <a:gd name="T3" fmla="*/ 0 h 6858000"/>
              <a:gd name="T4" fmla="*/ 2729178 w 3762978"/>
              <a:gd name="T5" fmla="*/ 6858000 h 6858000"/>
              <a:gd name="T6" fmla="*/ 245631 w 3762978"/>
              <a:gd name="T7" fmla="*/ 6858000 h 6858000"/>
              <a:gd name="T8" fmla="*/ 862757 w 3762978"/>
              <a:gd name="T9" fmla="*/ 433705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RW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80CEDE4-29A6-9E41-7BF2-1A657ADF81BF}"/>
              </a:ext>
            </a:extLst>
          </p:cNvPr>
          <p:cNvSpPr>
            <a:spLocks/>
          </p:cNvSpPr>
          <p:nvPr/>
        </p:nvSpPr>
        <p:spPr bwMode="auto">
          <a:xfrm>
            <a:off x="8145463" y="0"/>
            <a:ext cx="1671637" cy="6858000"/>
          </a:xfrm>
          <a:custGeom>
            <a:avLst/>
            <a:gdLst>
              <a:gd name="T0" fmla="*/ 0 w 1254127"/>
              <a:gd name="T1" fmla="*/ 0 h 6858000"/>
              <a:gd name="T2" fmla="*/ 2147483646 w 1254127"/>
              <a:gd name="T3" fmla="*/ 0 h 6858000"/>
              <a:gd name="T4" fmla="*/ 2147483646 w 1254127"/>
              <a:gd name="T5" fmla="*/ 4337050 h 6858000"/>
              <a:gd name="T6" fmla="*/ 2147483646 w 1254127"/>
              <a:gd name="T7" fmla="*/ 6858000 h 6858000"/>
              <a:gd name="T8" fmla="*/ 2054667953 w 1254127"/>
              <a:gd name="T9" fmla="*/ 6858000 h 6858000"/>
              <a:gd name="T10" fmla="*/ 2147483646 w 1254127"/>
              <a:gd name="T11" fmla="*/ 4337050 h 6858000"/>
              <a:gd name="T12" fmla="*/ 0 w 1254127"/>
              <a:gd name="T13" fmla="*/ 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RW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2D406765-C61B-A4B6-9B34-464787C7B659}"/>
              </a:ext>
            </a:extLst>
          </p:cNvPr>
          <p:cNvSpPr>
            <a:spLocks/>
          </p:cNvSpPr>
          <p:nvPr/>
        </p:nvSpPr>
        <p:spPr bwMode="auto">
          <a:xfrm>
            <a:off x="7950654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080"/>
              </a:spcBef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7402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16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/>
          <a:lstStyle>
            <a:lvl1pPr marL="0" indent="0">
              <a:spcBef>
                <a:spcPts val="1080"/>
              </a:spcBef>
              <a:buNone/>
              <a:defRPr sz="180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30ED3C3-2A26-B20F-273E-8AAFABECA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9241E80-63D0-9F2C-0373-61A38BA9FF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AD8DAC-4AA2-DD43-9DC2-1D64C0EC08FA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B5AE3-C462-530B-9112-E1D0D9DD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3E5329-E29E-E144-8190-0893F464757C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8362927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79E251-438C-C090-9073-A5FB34EE66FD}"/>
              </a:ext>
            </a:extLst>
          </p:cNvPr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0005E-EAFE-EA49-65E3-599276C40E3B}"/>
              </a:ext>
            </a:extLst>
          </p:cNvPr>
          <p:cNvSpPr/>
          <p:nvPr/>
        </p:nvSpPr>
        <p:spPr bwMode="invGray">
          <a:xfrm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F0679-F419-971C-8ECB-86AC3CB82214}"/>
              </a:ext>
            </a:extLst>
          </p:cNvPr>
          <p:cNvSpPr/>
          <p:nvPr/>
        </p:nvSpPr>
        <p:spPr>
          <a:xfrm>
            <a:off x="12954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D67C9A-7F1C-EEB1-2F6C-75A87F42CFD9}"/>
              </a:ext>
            </a:extLst>
          </p:cNvPr>
          <p:cNvSpPr/>
          <p:nvPr/>
        </p:nvSpPr>
        <p:spPr>
          <a:xfrm>
            <a:off x="6324600" y="5257800"/>
            <a:ext cx="4572000" cy="5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3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16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4" y="5333098"/>
            <a:ext cx="4420252" cy="839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2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3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16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5" y="5333098"/>
            <a:ext cx="4420252" cy="839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20">
                <a:solidFill>
                  <a:schemeClr val="bg1"/>
                </a:solidFill>
              </a:defRPr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538AB07-AC3A-EC65-EDC7-E776A8F86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100B285B-E4D3-5877-69BC-D35ED33807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70CC4-F3AD-7B43-9171-3CFCF0958E49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E8A92DE-3029-418F-6E95-3528837D36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019040-9DCB-C24D-8B0B-AC3BB77848FB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08578541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CDA7D1-F3AA-F572-5416-77AA0C9DC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5FD4AB-47C8-B1CD-F8C1-C5526D7B91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B429DB-7E9C-1147-B774-B70A73B2A8E1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7D984-B7E3-DAF8-1B15-FE5C4F2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4DDED1-7CC7-0E4F-BDC1-137834C6CCAF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8842623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F09183-B392-B4A1-B0B1-3D67BAC30056}"/>
              </a:ext>
            </a:extLst>
          </p:cNvPr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B094A9-4947-C9F3-4978-5009622F498F}"/>
              </a:ext>
            </a:extLst>
          </p:cNvPr>
          <p:cNvSpPr/>
          <p:nvPr/>
        </p:nvSpPr>
        <p:spPr>
          <a:xfrm rot="5400000">
            <a:off x="6330950" y="3387725"/>
            <a:ext cx="6858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9B82D-BFE5-0C73-F279-11106052B5D3}"/>
              </a:ext>
            </a:extLst>
          </p:cNvPr>
          <p:cNvSpPr/>
          <p:nvPr/>
        </p:nvSpPr>
        <p:spPr>
          <a:xfrm rot="5400000">
            <a:off x="6251575" y="3387725"/>
            <a:ext cx="6858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A66481-2F6D-6EA3-6DBF-71A696EB6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34E750-E239-931E-9454-BF748B6A04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6C4AFD-9C94-0749-B35D-8D44876FD9C1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B77D9D-4554-2FF3-CE2E-68477785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85774C-B692-A24B-A776-4A96809B8BFB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20187622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52183901-6BFC-6954-2086-B4997FEC8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779963"/>
            <a:ext cx="20097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453354" y="5829057"/>
            <a:ext cx="11211636" cy="69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43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8B870-E813-DC66-74AE-890D04EF74C9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AD7D2B-7D93-E8BC-A363-0F4ACBA2E201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F5853-D7F5-A1BA-AB95-ACA788ACAA54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BFA03E-8BE9-3BC8-643A-E446E90694DE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DA36746B-8EB3-5EC2-93AE-355626E3A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7B2CFB00-0EA1-E0A8-533D-3F1B0AC7E148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C8259-F3C4-92E7-BBDB-4604EA16D68A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AB964-665F-FD0E-BE98-C9E43EA1E22E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0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0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2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4326BF1F-31F0-5813-CCBD-E451065E72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2B56C1-31A5-1B28-6D5F-64CA4377E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7314A2-F499-0F4C-AE2C-330D1B52A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88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701501-960D-4688-5AA5-3A4828D21E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7D9B5CA-0A52-1764-7E55-4A2AAD11CF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FB4492-D60E-7744-A29B-A2CD56292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32C7B7F-834F-4575-37D2-18F5474565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680781-EB36-4682-94B2-DB220CD6DD19}" type="datetime1">
              <a:rPr lang="en-GB"/>
              <a:pPr>
                <a:defRPr/>
              </a:pPr>
              <a:t>05/11/2024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8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5E6B04-45B6-49FA-3436-0F954C40EA61}"/>
              </a:ext>
            </a:extLst>
          </p:cNvPr>
          <p:cNvSpPr/>
          <p:nvPr userDrawn="1"/>
        </p:nvSpPr>
        <p:spPr>
          <a:xfrm>
            <a:off x="49213" y="6092825"/>
            <a:ext cx="12192000" cy="76517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</a:rPr>
              <a:t>Self-Reliance</a:t>
            </a:r>
          </a:p>
        </p:txBody>
      </p:sp>
      <p:pic>
        <p:nvPicPr>
          <p:cNvPr id="4" name="Picture 1" descr="armoirie">
            <a:extLst>
              <a:ext uri="{FF2B5EF4-FFF2-40B4-BE49-F238E27FC236}">
                <a16:creationId xmlns:a16="http://schemas.microsoft.com/office/drawing/2014/main" id="{20FE3985-20F3-BC8A-F11A-8B74CDAF4C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39713" y="188913"/>
            <a:ext cx="1157287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B42EC5-A00F-866D-4EDB-BFAF84030FBF}"/>
              </a:ext>
            </a:extLst>
          </p:cNvPr>
          <p:cNvCxnSpPr/>
          <p:nvPr userDrawn="1"/>
        </p:nvCxnSpPr>
        <p:spPr>
          <a:xfrm>
            <a:off x="1727200" y="981075"/>
            <a:ext cx="105140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718" y="260648"/>
            <a:ext cx="9710869" cy="72008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393" y="1340770"/>
            <a:ext cx="10849204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24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16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A751F-A2BB-BA39-DBAE-B265E0F545ED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B09EF-3F1A-3969-06AB-256EEA1C4779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DEA3B5-937A-62F9-BA2B-F59F427CFA8D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087649-551C-9C26-6051-A4B2B17DF94D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838C2D6B-4ACC-F08D-77C9-1D292C3E9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4E92E2A4-1AC0-E55F-D2AD-05A2A012EBCF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337183-B289-A876-6B59-E86BA54C0A48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F1FDFB-3BCF-F8FF-CC8E-4C2875DE3AAC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0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0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8501BF-9C0D-DD37-C602-7F56B6D5E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43754-3F97-9B3C-FF9B-C9022957E3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BA7FFB-959A-B34E-B831-549192E80F62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BA8E-9AEB-1A7A-DA17-3FC00259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5A5299-356B-CF46-BADC-1CD9E742C094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11395049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9C94A439-5E48-2801-032B-D76C6D45BF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332876-0972-D152-576C-92BAD41AD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64C4B4-C544-9E46-8E04-8EE9C14F8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89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F760422-1F1E-14F4-6F82-B943925E17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CEC5A9F-7F42-AF26-EA3A-0DFCCC8B22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E20D70D-E3AA-6A43-8D2E-CCE5AD2C35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6E76D1F-5219-375A-743D-68C566296B9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8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 and Pictur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>
            <a:extLst>
              <a:ext uri="{FF2B5EF4-FFF2-40B4-BE49-F238E27FC236}">
                <a16:creationId xmlns:a16="http://schemas.microsoft.com/office/drawing/2014/main" id="{2E98603E-5B4A-90C3-67AC-EFDCD04240A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308725"/>
            <a:ext cx="11328400" cy="0"/>
          </a:xfrm>
          <a:prstGeom prst="line">
            <a:avLst/>
          </a:prstGeom>
          <a:noFill/>
          <a:ln w="12700">
            <a:solidFill>
              <a:srgbClr val="0000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R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17" y="404813"/>
            <a:ext cx="11158291" cy="7589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2231" y="1484785"/>
            <a:ext cx="5471748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6096000" y="1484784"/>
            <a:ext cx="5472000" cy="4752528"/>
          </a:xfr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 sz="1800">
                <a:solidFill>
                  <a:srgbClr val="00005E"/>
                </a:solidFill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5000"/>
              <a:buFont typeface="Wingdings 2"/>
              <a:buChar char=""/>
              <a:tabLst/>
              <a:defRPr>
                <a:solidFill>
                  <a:schemeClr val="bg1"/>
                </a:solidFill>
              </a:defRPr>
            </a:lvl3pPr>
            <a:lvl4pPr marL="109728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Wingdings"/>
              <a:buChar char=""/>
              <a:tabLst/>
              <a:defRPr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Tx/>
              <a:buFontTx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0541-64CA-5335-F530-14DF0C694C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356350"/>
            <a:ext cx="2844800" cy="241300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0000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B6F5E-6D5E-0085-ED3A-B9FF3917AF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6356350"/>
            <a:ext cx="3860800" cy="2413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>
                <a:solidFill>
                  <a:srgbClr val="00005E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F9714A-3655-C1CC-EE9E-695BD943D8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7600" y="6356350"/>
            <a:ext cx="28448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090246-BEB0-994E-AEA8-220BC09024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05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1BDA46-46A8-4810-2F9E-855642E01829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8D909-3D9D-389E-4A9D-BB5FAEC21273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BBE02-8A3C-A177-DB5E-64EA158F7F52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8D8DA3-C87F-DBBC-265F-9630B7095727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9BBE2A2C-EDBA-1E4C-1C91-C9B9AB00E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18FA987B-D1D6-1834-0A4C-13CE952790C1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8E265-1B9D-B1D3-B4AD-03A7EE17A83C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F3FA8-CD68-87D5-A32C-E28569F06ED9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88C5EC8A-4B87-7242-67FE-615A43DDE1C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2A4DAD-E2F7-11EA-5891-2E1A79BE8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8FEE29-CFD4-6D4A-8372-D43A51114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20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4E8C5090-C831-74F7-8DD0-CDC8433C7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389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BDFC1-34CD-3F18-8EA2-74A8DA52AF9A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123DC-DA61-9E2C-84C2-8ADAAAC65B40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CFB9B-A647-07F8-2E6F-83B63985A38B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5B5DE4-A843-6B97-5FB6-A19126A20CAA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63C050C1-E1BB-5938-820D-4D37BEF90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F5A511E1-4126-F28B-6E85-41B41CBB9165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3E460-21F5-2842-0AA8-DCF1914F6F93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A959-BF78-035E-8ACE-3908E1C57B76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50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000FBB13-9C5E-E6D2-F11B-6AA4BAB0D1B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83174C-CC43-DC09-4607-1C1DDD088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189845-F16B-0740-A61C-1240E4CDF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0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5AFBF7DC-3C7A-AA66-B589-94284CFFF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761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CBCE8-2ED8-F0C4-CA11-0796F1A0D798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339AD-2BB5-C130-6FBF-BA221FF7AA5B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7BF017-40BA-46E5-2A3A-AAC00EACC30A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8AE2E4-6ED6-84D8-CC54-48B832508095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5D4AFA8F-30FE-E085-314F-877ECEA570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59E12D16-0E5D-782A-16DC-26AF10802028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CA7AF-3B27-A93A-9FBB-DCAD78E4A7CC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AA303-6B1A-A607-6B9E-B06791963998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9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5C112D5-A72F-FB33-1B9D-C72F3B22341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540500" y="0"/>
            <a:ext cx="5651500" cy="6858000"/>
          </a:xfrm>
          <a:custGeom>
            <a:avLst/>
            <a:gdLst>
              <a:gd name="T0" fmla="*/ 0 w 4238622"/>
              <a:gd name="T1" fmla="*/ 0 h 6858000"/>
              <a:gd name="T2" fmla="*/ 2147483646 w 4238622"/>
              <a:gd name="T3" fmla="*/ 0 h 6858000"/>
              <a:gd name="T4" fmla="*/ 2147483646 w 4238622"/>
              <a:gd name="T5" fmla="*/ 0 h 6858000"/>
              <a:gd name="T6" fmla="*/ 2147483646 w 4238622"/>
              <a:gd name="T7" fmla="*/ 0 h 6858000"/>
              <a:gd name="T8" fmla="*/ 2147483646 w 4238622"/>
              <a:gd name="T9" fmla="*/ 6858000 h 6858000"/>
              <a:gd name="T10" fmla="*/ 2147483646 w 4238622"/>
              <a:gd name="T11" fmla="*/ 6858000 h 6858000"/>
              <a:gd name="T12" fmla="*/ 2147483646 w 4238622"/>
              <a:gd name="T13" fmla="*/ 6858000 h 6858000"/>
              <a:gd name="T14" fmla="*/ 2048173115 w 4238622"/>
              <a:gd name="T15" fmla="*/ 6858000 h 6858000"/>
              <a:gd name="T16" fmla="*/ 2147483646 w 4238622"/>
              <a:gd name="T17" fmla="*/ 4337050 h 6858000"/>
              <a:gd name="T18" fmla="*/ 0 w 4238622"/>
              <a:gd name="T19" fmla="*/ 0 h 6858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RW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117CD0C-E6A0-8B49-8B88-18A2D113ADAC}"/>
              </a:ext>
            </a:extLst>
          </p:cNvPr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52F5095F-66E8-E915-C554-7D3000B1FC6E}"/>
              </a:ext>
            </a:extLst>
          </p:cNvPr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5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61570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A2094AE-A520-F503-EF46-A34695C5975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42BA8A-13B1-662F-F8EC-9213C212F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2E54AD-D76B-6643-AB6C-067B7FA52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23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08CD8C66-15CD-4A8E-A397-4D44FBA0A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218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C33F3-2446-B694-0FB5-0E6B3B53B32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897E9-0662-8DD3-24F8-C164495D2FC6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896B0-8F7E-C97E-3FC7-8C6713448125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F2BD4E-E723-E2F9-3565-DCCC778F0098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8551141A-AE3A-5E33-072E-D3F52C3673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E4EC0B78-FBB3-0F4A-6282-EE9FC3B7A9FB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BBD371-810A-C1AF-3ED9-8969C6856E45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F5186-6CC1-B7A7-7026-23253FABF1B4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60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0540ED27-7268-C169-695A-15DDF8A063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C11ECE-78D1-A0A6-29ED-1A3C2793C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68092-500B-BF4A-8EE9-DDEB6FBAA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19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A61B4D66-6CDA-86F2-8768-F9E1018C2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393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8DC30E-DB16-9B60-BCEA-806772A6BC5A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1348F-8411-53AC-F767-8A4C7917D918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E39D7-49E7-8CE7-9C11-4828EF08C178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B7B7D94-E0B9-4E33-6E04-CEBE7904F0FA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173F878F-48D8-30E0-D12E-3FB520324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B144C2B8-06B1-F8F3-895C-B09170C7CB7A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403BFA-3B27-E0AF-41AF-7D973B17259B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1ED890-80F1-1952-A064-3F6D015E2B7B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3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7BF07DA5-11FD-B07A-56FF-08388D1947E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421863-0370-9431-86DA-281C9AEC3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4D7E02-394C-C249-B57C-BB9E6B5E5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602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89D767CD-399D-87FD-22AE-4CB00AA9F7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219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C57984-D953-E77F-692E-9EA2B47E6F7D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13577-DE2A-47C6-B72C-ADB24CC8A0CF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561CB-7A16-7D51-AA91-906C8931CEAB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87DF7E-C54E-B9BD-7D03-A47E1032719A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+mn-l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28568BA6-AAD5-6A89-ED62-5ED6A2E644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E8E8C3A1-A761-4888-9913-ED38CAF74FE2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66DF5A-3746-84EE-84C6-33D82019BE64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A2D4C-0F3B-14AD-7099-8EC37CE6D133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2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2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99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7D0D1C14-9AF1-F0BB-FFF3-C8AC042097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91D6FE-B727-0DB7-C39D-0FF19B7B27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67D69D-D053-3D43-91A6-0E285FBFB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43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AC2D7EA-7E39-60ED-7B2E-4A890E094E5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9621838" y="0"/>
            <a:ext cx="2570162" cy="6858000"/>
          </a:xfrm>
          <a:custGeom>
            <a:avLst/>
            <a:gdLst>
              <a:gd name="T0" fmla="*/ 0 w 1927224"/>
              <a:gd name="T1" fmla="*/ 0 h 6858000"/>
              <a:gd name="T2" fmla="*/ 2147483646 w 1927224"/>
              <a:gd name="T3" fmla="*/ 0 h 6858000"/>
              <a:gd name="T4" fmla="*/ 2147483646 w 1927224"/>
              <a:gd name="T5" fmla="*/ 6858000 h 6858000"/>
              <a:gd name="T6" fmla="*/ 2061273225 w 1927224"/>
              <a:gd name="T7" fmla="*/ 6858000 h 6858000"/>
              <a:gd name="T8" fmla="*/ 2147483646 w 1927224"/>
              <a:gd name="T9" fmla="*/ 4337050 h 6858000"/>
              <a:gd name="T10" fmla="*/ 0 w 1927224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296" tIns="41148" rIns="82296" bIns="41148"/>
          <a:lstStyle/>
          <a:p>
            <a:endParaRPr lang="en-RW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384548B-CEF5-12F6-8C0C-4B315F2F1901}"/>
              </a:ext>
            </a:extLst>
          </p:cNvPr>
          <p:cNvSpPr>
            <a:spLocks/>
          </p:cNvSpPr>
          <p:nvPr/>
        </p:nvSpPr>
        <p:spPr bwMode="auto">
          <a:xfrm>
            <a:off x="9237663" y="0"/>
            <a:ext cx="167163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DAAA8C6D-9A74-92FF-D745-F9EB3987E1DF}"/>
              </a:ext>
            </a:extLst>
          </p:cNvPr>
          <p:cNvSpPr>
            <a:spLocks/>
          </p:cNvSpPr>
          <p:nvPr/>
        </p:nvSpPr>
        <p:spPr bwMode="auto">
          <a:xfrm>
            <a:off x="9174163" y="0"/>
            <a:ext cx="1460500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4AD65F-1008-3F46-2369-C52D4B9C86CD}"/>
              </a:ext>
            </a:extLst>
          </p:cNvPr>
          <p:cNvSpPr>
            <a:spLocks/>
          </p:cNvSpPr>
          <p:nvPr/>
        </p:nvSpPr>
        <p:spPr bwMode="auto">
          <a:xfrm>
            <a:off x="9173634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82296" tIns="41148" rIns="82296" bIns="41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/>
          <a:lstStyle>
            <a:lvl1pPr>
              <a:defRPr sz="288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8" cy="1011237"/>
          </a:xfrm>
        </p:spPr>
        <p:txBody>
          <a:bodyPr/>
          <a:lstStyle>
            <a:lvl1pPr marL="0" indent="0">
              <a:spcBef>
                <a:spcPts val="1080"/>
              </a:spcBef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00643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AEC352AD-DF3C-029A-37D5-54EA24863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1" y="4745900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474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D3A7CB-1C49-008F-8DAF-164DE7643807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820E8-AE52-5348-A8E8-8A75737262B3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18E79-D70B-C610-3551-6B32ECDB1FEA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8889B37-17F2-B769-E891-98D8EF4EDA0C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Gill Sans M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600" b="1" spc="150" dirty="0">
                <a:solidFill>
                  <a:prstClr val="black"/>
                </a:solidFill>
                <a:latin typeface="Gill Sans M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07B70B1D-531F-40B3-FA85-C706D4B584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9A3200A2-76B3-965E-0AE1-B2F4C48FC294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1050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3A8E2-5B15-BB07-D5BC-55CEBDA190D4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D4A13-B3D3-9949-7E62-0D8ABB2480BE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0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0" y="4724400"/>
            <a:ext cx="7823199" cy="4572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75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8F59593-6DEC-24F6-2F63-B0346FF7B8F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CFAB89-90E8-B0A3-9D4C-F644264D1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EC4957-7AC3-DD45-B669-C30903E2AF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16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 and Pictur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>
            <a:extLst>
              <a:ext uri="{FF2B5EF4-FFF2-40B4-BE49-F238E27FC236}">
                <a16:creationId xmlns:a16="http://schemas.microsoft.com/office/drawing/2014/main" id="{619B87E9-6BBC-0333-750C-DC731CF705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308725"/>
            <a:ext cx="11328400" cy="0"/>
          </a:xfrm>
          <a:prstGeom prst="line">
            <a:avLst/>
          </a:prstGeom>
          <a:noFill/>
          <a:ln w="12700">
            <a:solidFill>
              <a:srgbClr val="0000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R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18" y="404813"/>
            <a:ext cx="11158292" cy="7589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2231" y="1484785"/>
            <a:ext cx="5471748" cy="4752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6096000" y="1484784"/>
            <a:ext cx="5472000" cy="4752528"/>
          </a:xfr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 sz="1800">
                <a:solidFill>
                  <a:srgbClr val="00005E"/>
                </a:solidFill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5000"/>
              <a:buFont typeface="Wingdings 2"/>
              <a:buChar char=""/>
              <a:tabLst/>
              <a:defRPr>
                <a:solidFill>
                  <a:schemeClr val="bg1"/>
                </a:solidFill>
              </a:defRPr>
            </a:lvl3pPr>
            <a:lvl4pPr marL="109728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Wingdings"/>
              <a:buChar char=""/>
              <a:tabLst/>
              <a:defRPr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Tx/>
              <a:buFontTx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A793-A973-A40B-8EC1-6FA554FD140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356350"/>
            <a:ext cx="2844800" cy="241300"/>
          </a:xfrm>
          <a:prstGeom prst="rect">
            <a:avLst/>
          </a:prstGeom>
        </p:spPr>
        <p:txBody>
          <a:bodyPr/>
          <a:lstStyle>
            <a:lvl1pPr eaLnBrk="1" hangingPunct="1">
              <a:defRPr sz="1000">
                <a:solidFill>
                  <a:srgbClr val="00005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328D2-DCFB-5913-5467-EF17B043A6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6356350"/>
            <a:ext cx="3860800" cy="2413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000">
                <a:solidFill>
                  <a:srgbClr val="00005E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68D64-1B21-96DB-5B55-A02A831148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7600" y="6356350"/>
            <a:ext cx="2844800" cy="241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FD19C4-BECC-584C-8547-0505397FDC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34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B9B64F9E-87B9-F211-FF7A-D1CEBE26E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3350" y="127000"/>
            <a:ext cx="32194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827946" y="960452"/>
            <a:ext cx="7822009" cy="3399512"/>
          </a:xfrm>
          <a:ln w="28575">
            <a:noFill/>
          </a:ln>
        </p:spPr>
        <p:txBody>
          <a:bodyPr/>
          <a:lstStyle>
            <a:lvl1pPr algn="ctr">
              <a:buNone/>
              <a:defRPr sz="24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696633" y="4745901"/>
            <a:ext cx="5954185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987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721230-7711-7959-9053-3FD9DF703A1C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E6439E-72B6-C885-37B4-E333D3102350}"/>
              </a:ext>
            </a:extLst>
          </p:cNvPr>
          <p:cNvSpPr/>
          <p:nvPr userDrawn="1"/>
        </p:nvSpPr>
        <p:spPr>
          <a:xfrm>
            <a:off x="3454400" y="1371600"/>
            <a:ext cx="83312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20CE1-1B0D-8B63-7DD0-0F701EBDD450}"/>
              </a:ext>
            </a:extLst>
          </p:cNvPr>
          <p:cNvSpPr/>
          <p:nvPr userDrawn="1"/>
        </p:nvSpPr>
        <p:spPr>
          <a:xfrm>
            <a:off x="3454400" y="1371600"/>
            <a:ext cx="3048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58FBF3-A5C3-A4FC-83BB-83E34904189A}"/>
              </a:ext>
            </a:extLst>
          </p:cNvPr>
          <p:cNvSpPr txBox="1">
            <a:spLocks/>
          </p:cNvSpPr>
          <p:nvPr userDrawn="1"/>
        </p:nvSpPr>
        <p:spPr>
          <a:xfrm>
            <a:off x="3860800" y="1371600"/>
            <a:ext cx="7924800" cy="2362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57175" indent="-257175" defTabSz="685800" eaLnBrk="1" fontAlgn="auto" hangingPunct="1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  <a:defRPr/>
            </a:pPr>
            <a:r>
              <a:rPr lang="en-US" sz="1950" b="1" spc="113" dirty="0">
                <a:solidFill>
                  <a:prstClr val="black"/>
                </a:solidFill>
                <a:latin typeface="Gill Sans MT"/>
                <a:ea typeface="Times New Roman"/>
                <a:cs typeface="Arial" panose="020B0604020202020204" pitchFamily="34" charset="0"/>
              </a:rPr>
              <a:t>Rwanda CAADP Post Compact</a:t>
            </a:r>
          </a:p>
          <a:p>
            <a:pPr marL="257175" indent="-257175" defTabSz="685800" eaLnBrk="1" fontAlgn="auto" hangingPunct="1">
              <a:spcBef>
                <a:spcPts val="450"/>
              </a:spcBef>
              <a:spcAft>
                <a:spcPts val="450"/>
              </a:spcAft>
              <a:buFont typeface="Arial" pitchFamily="34" charset="0"/>
              <a:buNone/>
              <a:defRPr/>
            </a:pPr>
            <a:r>
              <a:rPr lang="en-US" sz="1950" b="1" spc="113" dirty="0">
                <a:solidFill>
                  <a:prstClr val="black"/>
                </a:solidFill>
                <a:latin typeface="Gill Sans MT"/>
                <a:ea typeface="Times New Roman"/>
                <a:cs typeface="Arial" panose="020B0604020202020204" pitchFamily="34" charset="0"/>
              </a:rPr>
              <a:t>High-Level Stakeholder Meeting</a:t>
            </a:r>
          </a:p>
        </p:txBody>
      </p:sp>
      <p:pic>
        <p:nvPicPr>
          <p:cNvPr id="6" name="Picture 1" descr="armoirie">
            <a:extLst>
              <a:ext uri="{FF2B5EF4-FFF2-40B4-BE49-F238E27FC236}">
                <a16:creationId xmlns:a16="http://schemas.microsoft.com/office/drawing/2014/main" id="{C22E9C3E-0E49-282F-CA3F-1F4D853F78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1350963"/>
            <a:ext cx="29464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8">
            <a:extLst>
              <a:ext uri="{FF2B5EF4-FFF2-40B4-BE49-F238E27FC236}">
                <a16:creationId xmlns:a16="http://schemas.microsoft.com/office/drawing/2014/main" id="{096524B6-5E2A-FDF3-4E25-3375032D1105}"/>
              </a:ext>
            </a:extLst>
          </p:cNvPr>
          <p:cNvSpPr txBox="1">
            <a:spLocks/>
          </p:cNvSpPr>
          <p:nvPr userDrawn="1"/>
        </p:nvSpPr>
        <p:spPr>
          <a:xfrm>
            <a:off x="3860800" y="6248400"/>
            <a:ext cx="78232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defTabSz="685800" eaLnBrk="1" fontAlgn="auto" hangingPunct="1">
              <a:spcBef>
                <a:spcPts val="450"/>
              </a:spcBef>
              <a:spcAft>
                <a:spcPts val="0"/>
              </a:spcAft>
              <a:buClr>
                <a:srgbClr val="00B0F0"/>
              </a:buClr>
              <a:buSzPct val="76000"/>
              <a:buFont typeface="Symbol"/>
              <a:buNone/>
              <a:defRPr/>
            </a:pPr>
            <a:endParaRPr lang="en-US" sz="788" dirty="0">
              <a:solidFill>
                <a:srgbClr val="DDE9E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90C0D-5D8E-DDEE-9E7A-18C28E649540}"/>
              </a:ext>
            </a:extLst>
          </p:cNvPr>
          <p:cNvSpPr/>
          <p:nvPr userDrawn="1"/>
        </p:nvSpPr>
        <p:spPr>
          <a:xfrm>
            <a:off x="3454400" y="4191000"/>
            <a:ext cx="304800" cy="990600"/>
          </a:xfrm>
          <a:prstGeom prst="rect">
            <a:avLst/>
          </a:prstGeom>
          <a:solidFill>
            <a:schemeClr val="accent3"/>
          </a:solidFill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578634-DF90-5577-D368-332DA73A7338}"/>
              </a:ext>
            </a:extLst>
          </p:cNvPr>
          <p:cNvSpPr/>
          <p:nvPr userDrawn="1"/>
        </p:nvSpPr>
        <p:spPr>
          <a:xfrm>
            <a:off x="3449638" y="4191000"/>
            <a:ext cx="8343900" cy="990600"/>
          </a:xfrm>
          <a:prstGeom prst="rect">
            <a:avLst/>
          </a:prstGeom>
          <a:noFill/>
          <a:ln w="6350" cap="rnd" cmpd="sng" algn="ctr">
            <a:solidFill>
              <a:schemeClr val="accent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60803" y="4267200"/>
            <a:ext cx="7823199" cy="457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60803" y="4724400"/>
            <a:ext cx="7823199" cy="457200"/>
          </a:xfrm>
        </p:spPr>
        <p:txBody>
          <a:bodyPr/>
          <a:lstStyle>
            <a:lvl1pPr marL="0" indent="0" algn="r">
              <a:buNone/>
              <a:defRPr sz="15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20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C195C93E-420C-7958-DA46-3EFDE5AA83C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39375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2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C635E2-F618-4BC9-031F-EE900F2BB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700">
                <a:solidFill>
                  <a:srgbClr val="464653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C8CA14-D840-BA4D-B4EE-F41031F0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0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9AF5EEF5-006C-B867-C584-CD43D94F13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61600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600" y="1219200"/>
            <a:ext cx="11785600" cy="5105400"/>
          </a:xfrm>
        </p:spPr>
        <p:txBody>
          <a:bodyPr/>
          <a:lstStyle/>
          <a:p>
            <a:r>
              <a:rPr lang="en-US" dirty="0"/>
              <a:t>Testing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Testing</a:t>
            </a:r>
          </a:p>
          <a:p>
            <a:pPr lvl="3"/>
            <a:r>
              <a:rPr lang="en-US" dirty="0"/>
              <a:t>Testing</a:t>
            </a:r>
          </a:p>
          <a:p>
            <a:pPr lvl="4"/>
            <a:r>
              <a:rPr lang="en-US" dirty="0"/>
              <a:t>Testing</a:t>
            </a:r>
          </a:p>
          <a:p>
            <a:pPr lvl="4"/>
            <a:r>
              <a:rPr lang="en-US" dirty="0"/>
              <a:t>Testing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BCFEAB-D0CE-4EFC-25E4-FF782FC0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10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0A8E1B-FD81-9B45-9DBD-CE95A4B48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43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;p3">
            <a:extLst>
              <a:ext uri="{FF2B5EF4-FFF2-40B4-BE49-F238E27FC236}">
                <a16:creationId xmlns:a16="http://schemas.microsoft.com/office/drawing/2014/main" id="{0E33F139-0859-2AA6-3B29-FED466DF89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50" y="227013"/>
            <a:ext cx="10350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63ED9C-C9D7-7CA0-5B5E-EF1D2F809D9C}"/>
              </a:ext>
            </a:extLst>
          </p:cNvPr>
          <p:cNvCxnSpPr/>
          <p:nvPr userDrawn="1"/>
        </p:nvCxnSpPr>
        <p:spPr>
          <a:xfrm>
            <a:off x="815975" y="1203325"/>
            <a:ext cx="9613900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16267" y="291825"/>
            <a:ext cx="9614000" cy="9111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16267" y="1316325"/>
            <a:ext cx="10352000" cy="4157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5715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endParaRPr dirty="0"/>
          </a:p>
        </p:txBody>
      </p:sp>
      <p:sp>
        <p:nvSpPr>
          <p:cNvPr id="4" name="Google Shape;23;p3">
            <a:extLst>
              <a:ext uri="{FF2B5EF4-FFF2-40B4-BE49-F238E27FC236}">
                <a16:creationId xmlns:a16="http://schemas.microsoft.com/office/drawing/2014/main" id="{B62426A4-DB8D-B797-DCCB-22CB83056E74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073763"/>
                </a:solidFill>
              </a:defRPr>
            </a:lvl1pPr>
          </a:lstStyle>
          <a:p>
            <a:pPr>
              <a:defRPr/>
            </a:pPr>
            <a:fld id="{FAB10AFE-47D0-F74F-A1B2-A3E4D7DC22D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99114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Google Shape;12;p1">
            <a:extLst>
              <a:ext uri="{FF2B5EF4-FFF2-40B4-BE49-F238E27FC236}">
                <a16:creationId xmlns:a16="http://schemas.microsoft.com/office/drawing/2014/main" id="{2ED25FF8-AC68-DE38-60A0-4EC64DA94AE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3;p1">
            <a:extLst>
              <a:ext uri="{FF2B5EF4-FFF2-40B4-BE49-F238E27FC236}">
                <a16:creationId xmlns:a16="http://schemas.microsoft.com/office/drawing/2014/main" id="{C7609B81-11D7-0DEC-AD39-56799F12AF4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EEDB-6244-E14B-AD95-9639644FC0C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6090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801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422BE59-FFBF-9512-7573-17CE35781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5F7771C-D6B3-3E21-2A07-429FDEE477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F12FA7-A1C5-1D49-9E5E-92AF089B9FB3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27205-AEE2-EBD0-1638-6EF9E24B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4511B4-C2AC-974F-B277-ABB6F3507A0A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138206119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Google Shape;12;p1">
            <a:extLst>
              <a:ext uri="{FF2B5EF4-FFF2-40B4-BE49-F238E27FC236}">
                <a16:creationId xmlns:a16="http://schemas.microsoft.com/office/drawing/2014/main" id="{52F2F2FC-E682-D156-D4EF-89E5B2C8055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3;p1">
            <a:extLst>
              <a:ext uri="{FF2B5EF4-FFF2-40B4-BE49-F238E27FC236}">
                <a16:creationId xmlns:a16="http://schemas.microsoft.com/office/drawing/2014/main" id="{051F0CC6-7A13-E7C9-7706-9902E114E7E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D70D-5D77-894E-956B-6C2B5FD69F3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91793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Google Shape;12;p1">
            <a:extLst>
              <a:ext uri="{FF2B5EF4-FFF2-40B4-BE49-F238E27FC236}">
                <a16:creationId xmlns:a16="http://schemas.microsoft.com/office/drawing/2014/main" id="{EEE801A3-6963-3981-64F8-D0E891D38A1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Google Shape;13;p1">
            <a:extLst>
              <a:ext uri="{FF2B5EF4-FFF2-40B4-BE49-F238E27FC236}">
                <a16:creationId xmlns:a16="http://schemas.microsoft.com/office/drawing/2014/main" id="{CB32E9D2-04E7-E123-698D-02601118683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DA68-5260-2E47-B865-2AF634FA22E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41532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oat_of_arms">
            <a:extLst>
              <a:ext uri="{FF2B5EF4-FFF2-40B4-BE49-F238E27FC236}">
                <a16:creationId xmlns:a16="http://schemas.microsoft.com/office/drawing/2014/main" id="{DB607058-870E-5AF8-748B-BF064B4CF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08025"/>
            <a:ext cx="2028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5488358" y="6308725"/>
            <a:ext cx="6516076" cy="274638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9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5439508" y="5745170"/>
            <a:ext cx="6564923" cy="427037"/>
          </a:xfrm>
          <a:ln w="9525"/>
        </p:spPr>
        <p:txBody>
          <a:bodyPr anchor="b"/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407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9212B2-22F7-6777-CDD8-21C3C9147E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C917-2C83-F74B-87AD-78AF040C6BBE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417636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614FD87-DDBE-B08D-6695-7014A4CB6F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9E9FF-E0C4-604A-B535-8CCFE5933BBC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4133565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573" y="1295400"/>
            <a:ext cx="581464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295400"/>
            <a:ext cx="581464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859D2D7-438D-88DB-A46B-9B47920040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C89AE-5A02-1248-9C25-EF7CA16DF3EE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393630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8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660EC21-C8BB-D68B-6A78-5EA68FE7D1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BC31-C59A-1640-BA72-9190F4048425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525258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0AF9196-CD2F-858B-D377-F596607E41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2431C-2352-6246-AA35-2D57C58398B8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10070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055A223-64CA-0575-C889-B888A8D29B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15EE-0267-B94E-A999-F762CDA44078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274313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7326"/>
            <a:ext cx="401124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D84839C-13F6-FBBD-FE10-FC580CEFB3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D5E58-BC1B-AD4D-B9FD-BE60172B319D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314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/>
          <a:lstStyle>
            <a:lvl1pPr marL="0" indent="0">
              <a:buNone/>
              <a:defRPr sz="234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2"/>
            <a:ext cx="4572000" cy="847725"/>
          </a:xfrm>
        </p:spPr>
        <p:txBody>
          <a:bodyPr anchor="ctr"/>
          <a:lstStyle>
            <a:lvl1pPr marL="0" indent="0">
              <a:buNone/>
              <a:defRPr sz="234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FFB402A0-D120-8248-BD57-D379E5EFC1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3239A23-C2F0-DD15-BD0B-793920C6EFA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853F9D-BB1B-C845-B58A-A2646D3A0618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78D16-0CE4-EC0D-9713-89D31FB3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E8C5A9-222C-E94D-AECE-13A2CB907119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321905568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5059567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F345604-3B5C-BFA5-824A-D51244522D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5B3D-2C8B-A04D-935C-E5E3BA9BC9BB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657868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7F70076-3A26-1464-0B7C-8ADF7CB477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62F1-2692-B740-87C1-979127521B31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571307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5099" y="57150"/>
            <a:ext cx="369332" cy="6115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569" y="57150"/>
            <a:ext cx="8675077" cy="611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93055AD-C1EA-81EF-CF30-9A65A5458F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C647F-F7FB-2F4E-93EC-9E7EF4D9AEE1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694656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3922FF10-6EB6-4109-A025-2812354EE6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613" y="119063"/>
            <a:ext cx="1158875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4D5ED7-FB5A-E9AA-AF25-100C7ED65704}"/>
              </a:ext>
            </a:extLst>
          </p:cNvPr>
          <p:cNvCxnSpPr/>
          <p:nvPr userDrawn="1"/>
        </p:nvCxnSpPr>
        <p:spPr>
          <a:xfrm>
            <a:off x="1568450" y="1054100"/>
            <a:ext cx="105140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719" y="167884"/>
            <a:ext cx="780516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394" y="1340773"/>
            <a:ext cx="10849204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91772681-A01E-5A39-2727-AE2D9C0F5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1600" y="6559550"/>
            <a:ext cx="217488" cy="214313"/>
          </a:xfr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534E69-8DCA-6E4E-BE4C-AB4669839341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2314024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0AA97BB-FD27-89C6-60BB-0CB6CB833787}"/>
              </a:ext>
            </a:extLst>
          </p:cNvPr>
          <p:cNvCxnSpPr/>
          <p:nvPr userDrawn="1"/>
        </p:nvCxnSpPr>
        <p:spPr>
          <a:xfrm>
            <a:off x="1727200" y="1054100"/>
            <a:ext cx="105140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" descr="armoirie">
            <a:extLst>
              <a:ext uri="{FF2B5EF4-FFF2-40B4-BE49-F238E27FC236}">
                <a16:creationId xmlns:a16="http://schemas.microsoft.com/office/drawing/2014/main" id="{5176118D-92F9-DB9F-DC31-7DDAB6289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613" y="119063"/>
            <a:ext cx="1160462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720" y="260648"/>
            <a:ext cx="9710869" cy="346249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396" y="1340774"/>
            <a:ext cx="10849204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350" b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buClrTx/>
              <a:defRPr sz="1350" b="0">
                <a:solidFill>
                  <a:srgbClr val="29C000"/>
                </a:solidFill>
                <a:latin typeface="Trebuchet MS"/>
                <a:cs typeface="Trebuchet MS"/>
              </a:defRPr>
            </a:lvl2pPr>
            <a:lvl3pPr>
              <a:buClrTx/>
              <a:defRPr sz="12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3pPr>
            <a:lvl4pPr>
              <a:buClr>
                <a:schemeClr val="accent1">
                  <a:lumMod val="75000"/>
                </a:schemeClr>
              </a:buClr>
              <a:defRPr sz="12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11D64A47-E0CA-2D23-1108-2428EDD21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5413" y="6442075"/>
            <a:ext cx="169862" cy="1619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defRPr/>
            </a:pPr>
            <a:fld id="{FD436E8E-30CB-3C4D-8AC2-A24E4B231AC4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228575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oat_of_arms">
            <a:extLst>
              <a:ext uri="{FF2B5EF4-FFF2-40B4-BE49-F238E27FC236}">
                <a16:creationId xmlns:a16="http://schemas.microsoft.com/office/drawing/2014/main" id="{A86B389A-C7F2-96E0-024B-63DE5E8A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08025"/>
            <a:ext cx="20288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5488358" y="6308725"/>
            <a:ext cx="6516076" cy="274638"/>
          </a:xfrm>
        </p:spPr>
        <p:txBody>
          <a:bodyPr>
            <a:sp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9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5439508" y="5745170"/>
            <a:ext cx="6564923" cy="427037"/>
          </a:xfrm>
          <a:ln w="9525"/>
        </p:spPr>
        <p:txBody>
          <a:bodyPr anchor="b"/>
          <a:lstStyle>
            <a:lvl1pPr algn="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29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141BB9-8DE3-2A03-5610-4060AC8738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18FA-0E6C-D346-8CFE-C0EBF8D2E440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035681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23F4F2B-8F64-9A74-0E2A-1598736A49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5CB2A-C81B-3F47-919D-82398BDBBA9D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675730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573" y="1295400"/>
            <a:ext cx="581464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295400"/>
            <a:ext cx="5814646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4B8CF3A-5CC7-B753-36B0-22DDB29882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4BB2-143D-E842-A048-613F213AB0A7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980148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8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C63B041-6686-B0BC-EB2B-0F10CE3ACD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55BE1-F029-904B-B574-BACAC8C5F0C9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37067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C0E248-A08A-B375-2281-425054ABE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359BDB-053C-4A4C-4256-DAF4935871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DFC963-21EF-8F4A-B95A-1A265116A136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F4B35-B8D5-CABE-7DDA-C653369F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E19FC-9D5A-D14D-9305-CD944468230F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08880864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C1920B3-5E29-1448-55EB-12605F0B82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A88B-03B3-B241-84C1-1048AA589724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44619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C059EF4-228E-522E-41D4-3A466E0F3B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036A-82F9-6946-9D98-1FFE9E0AF318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4238346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7326"/>
            <a:ext cx="401124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408AFD4-A22E-7DA4-B459-00F02AA33E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1F471-E40D-1149-880F-20D3A5991D9C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536286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5059567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D905972-1B93-A563-7AE1-0A7076412D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B90D-DC55-094C-B599-6B61E2B01934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837603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C3E5A21-3D0E-31CA-FABC-7BF88031A3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CEE4B-C9A5-AC4E-A733-A7FA3DDB9A19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974445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5099" y="57150"/>
            <a:ext cx="369332" cy="6115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7569" y="57150"/>
            <a:ext cx="8675077" cy="611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9282308-5FC6-D5C9-FD6C-AFD84CF0FA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0457-EA1C-3F46-AE80-0F70B01FE1CB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3044161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moirie">
            <a:extLst>
              <a:ext uri="{FF2B5EF4-FFF2-40B4-BE49-F238E27FC236}">
                <a16:creationId xmlns:a16="http://schemas.microsoft.com/office/drawing/2014/main" id="{027450F8-D944-7C31-8423-83430F7A0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613" y="119063"/>
            <a:ext cx="1158875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848EC8-9A8C-AA26-FA1C-0D7E47D9907B}"/>
              </a:ext>
            </a:extLst>
          </p:cNvPr>
          <p:cNvCxnSpPr/>
          <p:nvPr userDrawn="1"/>
        </p:nvCxnSpPr>
        <p:spPr>
          <a:xfrm>
            <a:off x="1568450" y="1054100"/>
            <a:ext cx="1051401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719" y="167884"/>
            <a:ext cx="780516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394" y="1340773"/>
            <a:ext cx="10849204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Slide Number Placeholder 20">
            <a:extLst>
              <a:ext uri="{FF2B5EF4-FFF2-40B4-BE49-F238E27FC236}">
                <a16:creationId xmlns:a16="http://schemas.microsoft.com/office/drawing/2014/main" id="{E08E5213-EB93-C4D9-21BB-5DB0FD11B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1600" y="6559550"/>
            <a:ext cx="217488" cy="214313"/>
          </a:xfrm>
        </p:spPr>
        <p:txBody>
          <a:bodyPr anchor="ctr"/>
          <a:lstStyle>
            <a:lvl1pPr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9ACDEB-75F2-C945-BC9E-53AF9800FDC6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10056779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EC63D8-2A21-25C2-3966-157CE18841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C95C-9493-BC43-99C5-BB7FDF7E4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114302"/>
            <a:ext cx="11596076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31" y="1431925"/>
            <a:ext cx="5666154" cy="48831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355" y="1431925"/>
            <a:ext cx="5668107" cy="4883150"/>
          </a:xfrm>
        </p:spPr>
        <p:txBody>
          <a:bodyPr/>
          <a:lstStyle>
            <a:lvl1pPr>
              <a:buClr>
                <a:schemeClr val="accent2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0E575BC-FDEF-458C-E515-0DE10DF77D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AC26-C37D-8F42-8D19-5BC677D23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33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5B0DD5C-1804-0EB0-A937-AB6C45FD47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8BFB-0DC9-334C-B2DB-457E8F3E3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5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A3B2500-4C63-2E15-FCFA-382774C957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C269901-1E50-CB96-2C88-11ACEEBC2D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A7035B-0D84-204F-8C03-D0EAB0A1C4A0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4722A-7A2F-CCCD-6D15-8D7B1C08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9922AE-C1B6-5544-BFE0-931DF30110C0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645738372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416" y="32733"/>
            <a:ext cx="11955585" cy="458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A4F0916F-10F7-3452-7B2D-804E965E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81B8-0165-DF4C-96F2-A3F6A40672A8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3645059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988BE-D83E-F3F5-45D6-707962556666}"/>
              </a:ext>
            </a:extLst>
          </p:cNvPr>
          <p:cNvSpPr/>
          <p:nvPr userDrawn="1"/>
        </p:nvSpPr>
        <p:spPr>
          <a:xfrm>
            <a:off x="0" y="4441825"/>
            <a:ext cx="12192000" cy="231775"/>
          </a:xfrm>
          <a:prstGeom prst="rect">
            <a:avLst/>
          </a:prstGeom>
          <a:solidFill>
            <a:srgbClr val="004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DD02E6-0C1D-4660-DACD-CD53B2BB9DE1}"/>
              </a:ext>
            </a:extLst>
          </p:cNvPr>
          <p:cNvSpPr/>
          <p:nvPr userDrawn="1"/>
        </p:nvSpPr>
        <p:spPr>
          <a:xfrm>
            <a:off x="0" y="4868863"/>
            <a:ext cx="12192000" cy="23336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90A1FD8-ACFD-5FBA-3525-0BA88831C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5341938"/>
            <a:ext cx="20367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EF6C9113-F23B-D6B6-00A7-63D4D40448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>
            <a:fillRect/>
          </a:stretch>
        </p:blipFill>
        <p:spPr bwMode="auto">
          <a:xfrm>
            <a:off x="0" y="0"/>
            <a:ext cx="12192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6C12B3EF-754B-1563-1B22-C1BF44B076E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ln>
                <a:solidFill>
                  <a:srgbClr val="4D4D4D"/>
                </a:solidFill>
              </a:ln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/>
          <a:lstStyle>
            <a:lvl1pPr>
              <a:defRPr sz="2799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394FE6-14AD-B4C7-E22B-E2080CDFC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</p:spPr>
        <p:txBody>
          <a:bodyPr anchor="b"/>
          <a:lstStyle>
            <a:lvl1pPr algn="r">
              <a:defRPr sz="1000">
                <a:solidFill>
                  <a:srgbClr val="4D4D4D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381EA4EE-556A-074F-BBCE-231A1ECEEC9A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020049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227613-D449-D069-A38C-4C7F423374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DD2E-EA30-7848-8BBA-825B24B77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143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114302"/>
            <a:ext cx="11596076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31" y="1431925"/>
            <a:ext cx="5666154" cy="48831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355" y="1431925"/>
            <a:ext cx="5668107" cy="4883150"/>
          </a:xfrm>
        </p:spPr>
        <p:txBody>
          <a:bodyPr/>
          <a:lstStyle>
            <a:lvl1pPr>
              <a:buClr>
                <a:schemeClr val="accent2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ACDE1B4-1ABC-F5E3-53B6-CC4F8735AF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26EA-B0BD-2949-B72B-B57F6ED48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71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CEB4DFD-BF09-71F5-81AA-D5520430EB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EF03-234B-6C4C-8261-FA54841F7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4974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416" y="32733"/>
            <a:ext cx="11955585" cy="458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73D4DE41-917E-2767-5672-72BBBE4AA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BF99-665C-7345-9900-EEBD3DA8BA75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1048812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8F523-CC8B-10B6-E7D6-49932B7B5B3D}"/>
              </a:ext>
            </a:extLst>
          </p:cNvPr>
          <p:cNvSpPr/>
          <p:nvPr userDrawn="1"/>
        </p:nvSpPr>
        <p:spPr>
          <a:xfrm>
            <a:off x="0" y="4441825"/>
            <a:ext cx="12192000" cy="231775"/>
          </a:xfrm>
          <a:prstGeom prst="rect">
            <a:avLst/>
          </a:prstGeom>
          <a:solidFill>
            <a:srgbClr val="004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A0796-5E81-50CB-1F4C-AF7A86DA7902}"/>
              </a:ext>
            </a:extLst>
          </p:cNvPr>
          <p:cNvSpPr/>
          <p:nvPr userDrawn="1"/>
        </p:nvSpPr>
        <p:spPr>
          <a:xfrm>
            <a:off x="0" y="4868863"/>
            <a:ext cx="12192000" cy="23336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AEAAB3D-68F5-F035-3130-E15EF248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5341938"/>
            <a:ext cx="20367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257458EF-33C8-7DF2-ACE9-D22EC86FE8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>
            <a:fillRect/>
          </a:stretch>
        </p:blipFill>
        <p:spPr bwMode="auto">
          <a:xfrm>
            <a:off x="0" y="0"/>
            <a:ext cx="12192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52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39780FA7-DE05-AB93-D5DE-999D1DD9BC8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ln>
                <a:solidFill>
                  <a:srgbClr val="4D4D4D"/>
                </a:solidFill>
              </a:ln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/>
          <a:lstStyle>
            <a:lvl1pPr>
              <a:defRPr sz="2799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1FB21C-BA5C-EEE1-B3AA-2C4D079D1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</p:spPr>
        <p:txBody>
          <a:bodyPr anchor="b"/>
          <a:lstStyle>
            <a:lvl1pPr algn="r">
              <a:defRPr sz="1000">
                <a:solidFill>
                  <a:srgbClr val="4D4D4D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35DF3456-0197-0745-AAEC-0C21B21517BD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2747439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A3AC063-199C-FE06-57CE-9EB0B005B9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7B51-27C0-7B41-8497-77F656F92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35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/>
          <a:lstStyle>
            <a:lvl1pPr marL="0" indent="0">
              <a:spcBef>
                <a:spcPts val="1080"/>
              </a:spcBef>
              <a:buNone/>
              <a:defRPr sz="180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3D54635-3814-9572-C746-A1545631B8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37EFCFB-D36F-AF63-D186-1F6899E62F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C4BE2A-DBEE-8642-AB5B-C1AC7EB0BD39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3393F-EA08-2434-825C-277180A1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8A539C-B74B-1449-AE29-FD8D9B3F37EC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08917884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1" y="114302"/>
            <a:ext cx="11596076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31" y="1431925"/>
            <a:ext cx="5666154" cy="48831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355" y="1431925"/>
            <a:ext cx="5668107" cy="4883150"/>
          </a:xfrm>
        </p:spPr>
        <p:txBody>
          <a:bodyPr/>
          <a:lstStyle>
            <a:lvl1pPr>
              <a:buClr>
                <a:schemeClr val="accent2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249BB5A-589C-0D97-2A48-67F71A72CE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A4F6-45B4-EB4F-B3D2-86B8D66BC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7839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035B3BC-D7E3-899B-1539-33A625919E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65C1-CAE7-CA47-ACC1-8800A03649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303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416" y="32733"/>
            <a:ext cx="11955585" cy="458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A77AACAC-4C17-F309-51F5-589545267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A5A3-EBB4-1E46-A441-FB190139A31A}" type="slidenum">
              <a:rPr lang="en-GB" altLang="en-RW"/>
              <a:pPr>
                <a:defRPr/>
              </a:pPr>
              <a:t>‹#›</a:t>
            </a:fld>
            <a:endParaRPr lang="en-GB" altLang="en-RW"/>
          </a:p>
        </p:txBody>
      </p:sp>
    </p:spTree>
    <p:extLst>
      <p:ext uri="{BB962C8B-B14F-4D97-AF65-F5344CB8AC3E}">
        <p14:creationId xmlns:p14="http://schemas.microsoft.com/office/powerpoint/2010/main" val="35593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816306-3D84-2EDB-8529-7BB551B1BFD7}"/>
              </a:ext>
            </a:extLst>
          </p:cNvPr>
          <p:cNvSpPr/>
          <p:nvPr userDrawn="1"/>
        </p:nvSpPr>
        <p:spPr>
          <a:xfrm>
            <a:off x="0" y="4441825"/>
            <a:ext cx="12192000" cy="231775"/>
          </a:xfrm>
          <a:prstGeom prst="rect">
            <a:avLst/>
          </a:prstGeom>
          <a:solidFill>
            <a:srgbClr val="004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642BD1-1CEE-D4A9-2425-C7BCFEC435FD}"/>
              </a:ext>
            </a:extLst>
          </p:cNvPr>
          <p:cNvSpPr/>
          <p:nvPr userDrawn="1"/>
        </p:nvSpPr>
        <p:spPr>
          <a:xfrm>
            <a:off x="0" y="4868863"/>
            <a:ext cx="12192000" cy="23336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EAB40BC3-83A7-FA92-D0AD-BA91B846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5341938"/>
            <a:ext cx="20367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D7BE9921-4AC3-38B2-FE6F-C0B6F702A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>
            <a:fillRect/>
          </a:stretch>
        </p:blipFill>
        <p:spPr bwMode="auto">
          <a:xfrm>
            <a:off x="0" y="0"/>
            <a:ext cx="12192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980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1A0BBB09-4974-10A5-8BB5-A0F01BCA50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625600" y="1066800"/>
            <a:ext cx="10240963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ln>
                <a:solidFill>
                  <a:srgbClr val="4D4D4D"/>
                </a:solidFill>
              </a:ln>
              <a:solidFill>
                <a:srgbClr val="4D4D4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10261600" cy="838200"/>
          </a:xfrm>
          <a:prstGeom prst="rect">
            <a:avLst/>
          </a:prstGeom>
        </p:spPr>
        <p:txBody>
          <a:bodyPr anchor="b"/>
          <a:lstStyle>
            <a:lvl1pPr>
              <a:defRPr sz="2799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E909EA-77EE-4294-87A5-33112204F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416675"/>
            <a:ext cx="2641600" cy="365125"/>
          </a:xfrm>
        </p:spPr>
        <p:txBody>
          <a:bodyPr anchor="b"/>
          <a:lstStyle>
            <a:lvl1pPr algn="r">
              <a:defRPr sz="1000">
                <a:solidFill>
                  <a:srgbClr val="4D4D4D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F8D92546-267E-D843-9033-C983A0D764D0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  <p:extLst>
      <p:ext uri="{BB962C8B-B14F-4D97-AF65-F5344CB8AC3E}">
        <p14:creationId xmlns:p14="http://schemas.microsoft.com/office/powerpoint/2010/main" val="14821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e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9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0DFBB4-075C-12E3-826A-457F750A9F3A}"/>
              </a:ext>
            </a:extLst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485ED-4E63-C32F-DA3C-E328B7571221}"/>
              </a:ext>
            </a:extLst>
          </p:cNvPr>
          <p:cNvSpPr/>
          <p:nvPr userDrawn="1"/>
        </p:nvSpPr>
        <p:spPr>
          <a:xfrm>
            <a:off x="0" y="1371600"/>
            <a:ext cx="12192000" cy="82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AA658-4C1D-FDC9-623F-DE6B7EFB52AA}"/>
              </a:ext>
            </a:extLst>
          </p:cNvPr>
          <p:cNvSpPr/>
          <p:nvPr userDrawn="1"/>
        </p:nvSpPr>
        <p:spPr>
          <a:xfrm>
            <a:off x="0" y="1443038"/>
            <a:ext cx="12192000" cy="82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300813A3-8AAE-5E6B-9251-6345E75E95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255588"/>
            <a:ext cx="9601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BB80726F-B47D-DDF4-D375-FB34BC8F7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BB6E-B848-8541-DE78-A7EC47BB6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375400"/>
            <a:ext cx="62436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0">
                <a:solidFill>
                  <a:srgbClr val="595959"/>
                </a:solidFill>
                <a:latin typeface="Book Antiqua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21C20-1E91-26FA-C184-746CAD63A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91450" y="6375400"/>
            <a:ext cx="14811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0">
                <a:solidFill>
                  <a:srgbClr val="595959"/>
                </a:solidFill>
                <a:latin typeface="Book Antiqua"/>
                <a:cs typeface="+mn-cs"/>
              </a:defRPr>
            </a:lvl1pPr>
          </a:lstStyle>
          <a:p>
            <a:pPr>
              <a:defRPr/>
            </a:pPr>
            <a:fld id="{2E6BD08F-15C5-564D-AD7D-9C255F679A28}" type="datetimeFigureOut">
              <a:rPr lang="en-US"/>
              <a:pPr>
                <a:defRPr/>
              </a:pPr>
              <a:t>11/5/2024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1881-84D3-F3DE-3935-7709C9C0B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5000" y="6375400"/>
            <a:ext cx="1371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1D1B2D5A-6104-A345-9E3B-1C443F9997B9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4" r:id="rId1"/>
    <p:sldLayoutId id="2147490795" r:id="rId2"/>
    <p:sldLayoutId id="2147490796" r:id="rId3"/>
    <p:sldLayoutId id="2147490797" r:id="rId4"/>
    <p:sldLayoutId id="2147490798" r:id="rId5"/>
    <p:sldLayoutId id="2147490799" r:id="rId6"/>
    <p:sldLayoutId id="2147490800" r:id="rId7"/>
    <p:sldLayoutId id="2147490801" r:id="rId8"/>
    <p:sldLayoutId id="2147490802" r:id="rId9"/>
    <p:sldLayoutId id="2147490803" r:id="rId10"/>
    <p:sldLayoutId id="2147490804" r:id="rId11"/>
    <p:sldLayoutId id="2147490805" r:id="rId12"/>
    <p:sldLayoutId id="2147490806" r:id="rId13"/>
    <p:sldLayoutId id="2147490807" r:id="rId14"/>
  </p:sldLayoutIdLst>
  <p:transition spd="med">
    <p:fade/>
  </p:transition>
  <p:txStyles>
    <p:titleStyle>
      <a:lvl1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2pPr>
      <a:lvl3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3pPr>
      <a:lvl4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4pPr>
      <a:lvl5pPr algn="l" defTabSz="8223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5pPr>
      <a:lvl6pPr marL="4572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6pPr>
      <a:lvl7pPr marL="9144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7pPr>
      <a:lvl8pPr marL="13716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8pPr>
      <a:lvl9pPr marL="1828800" algn="l" defTabSz="82232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 Antiqua" panose="02040602050305030304" pitchFamily="18" charset="0"/>
        </a:defRPr>
      </a:lvl9pPr>
    </p:titleStyle>
    <p:bodyStyle>
      <a:lvl1pPr marL="246063" indent="-246063" algn="l" defTabSz="822325" rtl="0" eaLnBrk="0" fontAlgn="base" hangingPunct="0">
        <a:lnSpc>
          <a:spcPct val="90000"/>
        </a:lnSpc>
        <a:spcBef>
          <a:spcPts val="16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04788" algn="l" defTabSz="822325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indent="-204788" algn="l" defTabSz="822325" rtl="0" eaLnBrk="0" fontAlgn="base" hangingPunct="0">
        <a:lnSpc>
          <a:spcPct val="90000"/>
        </a:lnSpc>
        <a:spcBef>
          <a:spcPts val="7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04788" algn="l" defTabSz="822325" rtl="0" eaLnBrk="0" fontAlgn="base" hangingPunct="0">
        <a:lnSpc>
          <a:spcPct val="90000"/>
        </a:lnSpc>
        <a:spcBef>
          <a:spcPts val="72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2213" indent="-204788" algn="l" defTabSz="822325" rtl="0" eaLnBrk="0" fontAlgn="base" hangingPunct="0">
        <a:lnSpc>
          <a:spcPct val="90000"/>
        </a:lnSpc>
        <a:spcBef>
          <a:spcPts val="72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05740" algn="l" defTabSz="82296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604772" indent="-205740" algn="l" defTabSz="82296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1810512" indent="-205740" algn="l" defTabSz="82296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016252" indent="-205740" algn="l" defTabSz="822960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2">
            <a:extLst>
              <a:ext uri="{FF2B5EF4-FFF2-40B4-BE49-F238E27FC236}">
                <a16:creationId xmlns:a16="http://schemas.microsoft.com/office/drawing/2014/main" id="{E111E343-4EF1-AF2D-712E-DE4D09E675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AD0728ED-A85B-E7BA-25C0-8DD54FDB1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1" descr="armoirie">
            <a:extLst>
              <a:ext uri="{FF2B5EF4-FFF2-40B4-BE49-F238E27FC236}">
                <a16:creationId xmlns:a16="http://schemas.microsoft.com/office/drawing/2014/main" id="{18A197B4-2309-311B-5FDE-A0707526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34" r:id="rId1"/>
    <p:sldLayoutId id="2147490835" r:id="rId2"/>
    <p:sldLayoutId id="2147490836" r:id="rId3"/>
    <p:sldLayoutId id="2147490837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2">
            <a:extLst>
              <a:ext uri="{FF2B5EF4-FFF2-40B4-BE49-F238E27FC236}">
                <a16:creationId xmlns:a16="http://schemas.microsoft.com/office/drawing/2014/main" id="{0C08BFB9-7FFB-EDD7-3A19-4384EF748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F6F81513-FBD4-424C-F752-AE070AE85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1268" name="Picture 1" descr="armoirie">
            <a:extLst>
              <a:ext uri="{FF2B5EF4-FFF2-40B4-BE49-F238E27FC236}">
                <a16:creationId xmlns:a16="http://schemas.microsoft.com/office/drawing/2014/main" id="{8A3A2DE1-668F-60B4-3BC0-40F4C162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38" r:id="rId1"/>
    <p:sldLayoutId id="2147490839" r:id="rId2"/>
    <p:sldLayoutId id="2147490840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Bookman Old Style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204788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15950" indent="-171450" algn="l" rtl="0" eaLnBrk="0" fontAlgn="base" hangingPunct="0">
        <a:spcBef>
          <a:spcPts val="375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22325" indent="-171450" algn="l" rtl="0" eaLnBrk="0" fontAlgn="base" hangingPunct="0">
        <a:spcBef>
          <a:spcPts val="3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25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;p1">
            <a:extLst>
              <a:ext uri="{FF2B5EF4-FFF2-40B4-BE49-F238E27FC236}">
                <a16:creationId xmlns:a16="http://schemas.microsoft.com/office/drawing/2014/main" id="{766A4365-597B-9EBF-D6E1-033C9F81FD6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15975" y="622300"/>
            <a:ext cx="10352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1" name="Google Shape;11;p1">
            <a:extLst>
              <a:ext uri="{FF2B5EF4-FFF2-40B4-BE49-F238E27FC236}">
                <a16:creationId xmlns:a16="http://schemas.microsoft.com/office/drawing/2014/main" id="{3F29EDF4-966B-1980-F5EB-819C01A77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15975" y="2092325"/>
            <a:ext cx="103520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4580" name="Google Shape;12;p1">
            <a:extLst>
              <a:ext uri="{FF2B5EF4-FFF2-40B4-BE49-F238E27FC236}">
                <a16:creationId xmlns:a16="http://schemas.microsoft.com/office/drawing/2014/main" id="{58D423F2-7ACC-E918-F8EE-FF0FC7E11F0B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609600" y="61007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Google Shape;13;p1">
            <a:extLst>
              <a:ext uri="{FF2B5EF4-FFF2-40B4-BE49-F238E27FC236}">
                <a16:creationId xmlns:a16="http://schemas.microsoft.com/office/drawing/2014/main" id="{8B90A072-E352-282F-BFE9-D68928CA39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737600" y="610076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877E0AB8-8E86-3344-8A8A-D58F2AE1421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90841" r:id="rId1"/>
    <p:sldLayoutId id="2147490762" r:id="rId2"/>
    <p:sldLayoutId id="2147490763" r:id="rId3"/>
    <p:sldLayoutId id="21474907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1">
            <a:extLst>
              <a:ext uri="{FF2B5EF4-FFF2-40B4-BE49-F238E27FC236}">
                <a16:creationId xmlns:a16="http://schemas.microsoft.com/office/drawing/2014/main" id="{C50C8F89-905F-BEA9-D247-081D35E3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8"/>
            <a:ext cx="12192000" cy="4572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7" name="Rectangle 50">
            <a:extLst>
              <a:ext uri="{FF2B5EF4-FFF2-40B4-BE49-F238E27FC236}">
                <a16:creationId xmlns:a16="http://schemas.microsoft.com/office/drawing/2014/main" id="{22D80986-A875-30F8-56BA-953C5889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316" name="Rectangle 84">
            <a:extLst>
              <a:ext uri="{FF2B5EF4-FFF2-40B4-BE49-F238E27FC236}">
                <a16:creationId xmlns:a16="http://schemas.microsoft.com/office/drawing/2014/main" id="{77C75240-40B5-5646-0DD4-335646457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BD714989-0F88-20BE-D514-25A0E7AAA2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075" y="6600825"/>
            <a:ext cx="1412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solidFill>
                  <a:srgbClr val="000000"/>
                </a:solidFill>
                <a:latin typeface="Arial" panose="020B0604020202020204" pitchFamily="34" charset="0"/>
                <a:cs typeface="ヒラギノ角ゴ Pro W3"/>
              </a:defRPr>
            </a:lvl1pPr>
          </a:lstStyle>
          <a:p>
            <a:pPr>
              <a:defRPr/>
            </a:pPr>
            <a:fld id="{89AA1545-14FE-9648-9A4B-E7DCC6574C9A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  <p:sp>
        <p:nvSpPr>
          <p:cNvPr id="13318" name="Rectangle 83">
            <a:extLst>
              <a:ext uri="{FF2B5EF4-FFF2-40B4-BE49-F238E27FC236}">
                <a16:creationId xmlns:a16="http://schemas.microsoft.com/office/drawing/2014/main" id="{EC0D37A7-F90E-25FC-6D67-80285BE73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7325" y="57150"/>
            <a:ext cx="1172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3319" name="Picture 52" descr="Coat_of_arms">
            <a:extLst>
              <a:ext uri="{FF2B5EF4-FFF2-40B4-BE49-F238E27FC236}">
                <a16:creationId xmlns:a16="http://schemas.microsoft.com/office/drawing/2014/main" id="{5807721B-8D94-3A89-EDA8-860C5F50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775" y="6378575"/>
            <a:ext cx="4286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3">
            <a:extLst>
              <a:ext uri="{FF2B5EF4-FFF2-40B4-BE49-F238E27FC236}">
                <a16:creationId xmlns:a16="http://schemas.microsoft.com/office/drawing/2014/main" id="{149B8CD3-53FC-EB5B-A6D4-4A298494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11963"/>
            <a:ext cx="12192000" cy="4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42" r:id="rId1"/>
    <p:sldLayoutId id="2147490765" r:id="rId2"/>
    <p:sldLayoutId id="2147490766" r:id="rId3"/>
    <p:sldLayoutId id="2147490767" r:id="rId4"/>
    <p:sldLayoutId id="2147490768" r:id="rId5"/>
    <p:sldLayoutId id="2147490769" r:id="rId6"/>
    <p:sldLayoutId id="2147490770" r:id="rId7"/>
    <p:sldLayoutId id="2147490771" r:id="rId8"/>
    <p:sldLayoutId id="2147490772" r:id="rId9"/>
    <p:sldLayoutId id="2147490773" r:id="rId10"/>
    <p:sldLayoutId id="2147490774" r:id="rId11"/>
    <p:sldLayoutId id="2147490843" r:id="rId12"/>
    <p:sldLayoutId id="2147490844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9pPr>
    </p:titleStyle>
    <p:bodyStyle>
      <a:lvl1pPr marL="171450" indent="-171450" algn="l" defTabSz="1838325" rtl="0" eaLnBrk="0" fontAlgn="base" hangingPunct="0">
        <a:spcBef>
          <a:spcPct val="75000"/>
        </a:spcBef>
        <a:spcAft>
          <a:spcPct val="0"/>
        </a:spcAft>
        <a:buClr>
          <a:schemeClr val="folHlink"/>
        </a:buClr>
        <a:buSzPct val="15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145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Symbol" pitchFamily="2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66688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03338" indent="-16510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Symbol" pitchFamily="2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605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177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6749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321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1">
            <a:extLst>
              <a:ext uri="{FF2B5EF4-FFF2-40B4-BE49-F238E27FC236}">
                <a16:creationId xmlns:a16="http://schemas.microsoft.com/office/drawing/2014/main" id="{490EAF7A-CC07-7DD6-FA4F-462B892C5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8"/>
            <a:ext cx="12192000" cy="457200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7" name="Rectangle 50">
            <a:extLst>
              <a:ext uri="{FF2B5EF4-FFF2-40B4-BE49-F238E27FC236}">
                <a16:creationId xmlns:a16="http://schemas.microsoft.com/office/drawing/2014/main" id="{16E65A38-A55A-5505-2A7B-1056C5685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4340" name="Rectangle 84">
            <a:extLst>
              <a:ext uri="{FF2B5EF4-FFF2-40B4-BE49-F238E27FC236}">
                <a16:creationId xmlns:a16="http://schemas.microsoft.com/office/drawing/2014/main" id="{3D6C1777-8EC6-F2C6-84A3-650B08C0A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187325" y="1295400"/>
            <a:ext cx="11817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E9994B9B-ABF1-6E1A-A821-0F47860E9F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075" y="6600825"/>
            <a:ext cx="1412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solidFill>
                  <a:srgbClr val="000000"/>
                </a:solidFill>
                <a:latin typeface="Arial" panose="020B0604020202020204" pitchFamily="34" charset="0"/>
                <a:cs typeface="ヒラギノ角ゴ Pro W3"/>
              </a:defRPr>
            </a:lvl1pPr>
          </a:lstStyle>
          <a:p>
            <a:pPr>
              <a:defRPr/>
            </a:pPr>
            <a:fld id="{7FA8CBC2-E688-514B-B32A-9BD41227FE84}" type="slidenum">
              <a:rPr lang="en-US" altLang="en-RW"/>
              <a:pPr>
                <a:defRPr/>
              </a:pPr>
              <a:t>‹#›</a:t>
            </a:fld>
            <a:endParaRPr lang="en-US" altLang="en-RW"/>
          </a:p>
        </p:txBody>
      </p:sp>
      <p:sp>
        <p:nvSpPr>
          <p:cNvPr id="14342" name="Rectangle 83">
            <a:extLst>
              <a:ext uri="{FF2B5EF4-FFF2-40B4-BE49-F238E27FC236}">
                <a16:creationId xmlns:a16="http://schemas.microsoft.com/office/drawing/2014/main" id="{7F0E4741-3CDF-D9AB-22B5-F95D68D91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87325" y="57150"/>
            <a:ext cx="1172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4343" name="Picture 52" descr="Coat_of_arms">
            <a:extLst>
              <a:ext uri="{FF2B5EF4-FFF2-40B4-BE49-F238E27FC236}">
                <a16:creationId xmlns:a16="http://schemas.microsoft.com/office/drawing/2014/main" id="{F50D4818-02F5-F096-A4A9-216EF400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775" y="6378575"/>
            <a:ext cx="4286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53">
            <a:extLst>
              <a:ext uri="{FF2B5EF4-FFF2-40B4-BE49-F238E27FC236}">
                <a16:creationId xmlns:a16="http://schemas.microsoft.com/office/drawing/2014/main" id="{7F249D89-874D-6E82-2C62-09E8C3FCD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11963"/>
            <a:ext cx="12192000" cy="4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45" r:id="rId1"/>
    <p:sldLayoutId id="2147490775" r:id="rId2"/>
    <p:sldLayoutId id="2147490776" r:id="rId3"/>
    <p:sldLayoutId id="2147490777" r:id="rId4"/>
    <p:sldLayoutId id="2147490778" r:id="rId5"/>
    <p:sldLayoutId id="2147490779" r:id="rId6"/>
    <p:sldLayoutId id="2147490780" r:id="rId7"/>
    <p:sldLayoutId id="2147490781" r:id="rId8"/>
    <p:sldLayoutId id="2147490782" r:id="rId9"/>
    <p:sldLayoutId id="2147490783" r:id="rId10"/>
    <p:sldLayoutId id="2147490784" r:id="rId11"/>
    <p:sldLayoutId id="214749084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ヒラギノ角ゴ Pro W3"/>
          <a:cs typeface="Geneva"/>
        </a:defRPr>
      </a:lvl9pPr>
    </p:titleStyle>
    <p:bodyStyle>
      <a:lvl1pPr marL="171450" indent="-171450" algn="l" defTabSz="1838325" rtl="0" eaLnBrk="0" fontAlgn="base" hangingPunct="0">
        <a:spcBef>
          <a:spcPct val="75000"/>
        </a:spcBef>
        <a:spcAft>
          <a:spcPct val="0"/>
        </a:spcAft>
        <a:buClr>
          <a:schemeClr val="folHlink"/>
        </a:buClr>
        <a:buSzPct val="15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145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Symbol" pitchFamily="2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66688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03338" indent="-165100" algn="l" defTabSz="1838325" rtl="0" eaLnBrk="0" fontAlgn="base" hangingPunct="0">
        <a:spcBef>
          <a:spcPct val="25000"/>
        </a:spcBef>
        <a:spcAft>
          <a:spcPct val="0"/>
        </a:spcAft>
        <a:buClr>
          <a:schemeClr val="folHlink"/>
        </a:buClr>
        <a:buFont typeface="Symbol" pitchFamily="2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605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177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6749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32138" indent="-165100" algn="l" defTabSz="1838325" rtl="0" fontAlgn="base">
        <a:spcBef>
          <a:spcPct val="25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E713CE-FDA5-30D7-3773-94EA98A7B3BA}"/>
              </a:ext>
            </a:extLst>
          </p:cNvPr>
          <p:cNvSpPr/>
          <p:nvPr userDrawn="1"/>
        </p:nvSpPr>
        <p:spPr>
          <a:xfrm>
            <a:off x="0" y="0"/>
            <a:ext cx="12192000" cy="7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CCB03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019CB49-5BFE-402F-C568-CFDDBD1C4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33338"/>
            <a:ext cx="1195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[Title]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DA3382F-B9FD-87C7-EF8B-E407B4B85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3CC22CED-D653-5FA4-BBA6-27E2F840DC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5588" y="6673850"/>
            <a:ext cx="395287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4021F8-A6C8-1D49-8DDA-19487DC8E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8E4D3-ACFC-DE5F-3BBF-A3CE4CCD0969}"/>
              </a:ext>
            </a:extLst>
          </p:cNvPr>
          <p:cNvSpPr/>
          <p:nvPr userDrawn="1"/>
        </p:nvSpPr>
        <p:spPr>
          <a:xfrm>
            <a:off x="0" y="6710363"/>
            <a:ext cx="12192000" cy="1460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2182FD-1A57-50E4-8BA1-CAD4CE466D8B}"/>
              </a:ext>
            </a:extLst>
          </p:cNvPr>
          <p:cNvSpPr/>
          <p:nvPr userDrawn="1"/>
        </p:nvSpPr>
        <p:spPr>
          <a:xfrm rot="5400000">
            <a:off x="-296068" y="351631"/>
            <a:ext cx="884238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85" r:id="rId1"/>
    <p:sldLayoutId id="2147490786" r:id="rId2"/>
    <p:sldLayoutId id="2147490787" r:id="rId3"/>
    <p:sldLayoutId id="2147490847" r:id="rId4"/>
    <p:sldLayoutId id="2147490848" r:id="rId5"/>
    <p:sldLayoutId id="214749084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4447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£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563" indent="-144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BD64C9-7C66-F0BE-06E4-EFC901C5C08A}"/>
              </a:ext>
            </a:extLst>
          </p:cNvPr>
          <p:cNvSpPr/>
          <p:nvPr userDrawn="1"/>
        </p:nvSpPr>
        <p:spPr>
          <a:xfrm>
            <a:off x="0" y="0"/>
            <a:ext cx="12192000" cy="7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CCB03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C02DDEE-D963-68A8-7F78-C6A95CD4E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33338"/>
            <a:ext cx="1195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[Title]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BE8E5A8-7DC6-72F9-83D8-5E971A4A4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AB99200D-2089-7810-ED64-C15CB26297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5588" y="6673850"/>
            <a:ext cx="395287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3292F9-B560-4F42-9F9A-84F7E3B3C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4396E-1B4C-B46C-B2E4-5FC72F777553}"/>
              </a:ext>
            </a:extLst>
          </p:cNvPr>
          <p:cNvSpPr/>
          <p:nvPr userDrawn="1"/>
        </p:nvSpPr>
        <p:spPr>
          <a:xfrm>
            <a:off x="0" y="6710363"/>
            <a:ext cx="12192000" cy="1460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1BE-472D-AD41-3C91-26BADCBBB9FD}"/>
              </a:ext>
            </a:extLst>
          </p:cNvPr>
          <p:cNvSpPr/>
          <p:nvPr userDrawn="1"/>
        </p:nvSpPr>
        <p:spPr>
          <a:xfrm rot="5400000">
            <a:off x="-296068" y="351631"/>
            <a:ext cx="884238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88" r:id="rId1"/>
    <p:sldLayoutId id="2147490789" r:id="rId2"/>
    <p:sldLayoutId id="2147490790" r:id="rId3"/>
    <p:sldLayoutId id="2147490850" r:id="rId4"/>
    <p:sldLayoutId id="2147490851" r:id="rId5"/>
    <p:sldLayoutId id="214749085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4447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£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563" indent="-144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24BD62-A6EF-233E-A234-2542A26C75CF}"/>
              </a:ext>
            </a:extLst>
          </p:cNvPr>
          <p:cNvSpPr/>
          <p:nvPr userDrawn="1"/>
        </p:nvSpPr>
        <p:spPr>
          <a:xfrm>
            <a:off x="0" y="0"/>
            <a:ext cx="12192000" cy="76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CCB03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FC20B04-F743-32A7-77A3-C99BF0224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6538" y="33338"/>
            <a:ext cx="1195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[Title]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AB0EE01-548C-F5D5-5808-3504194DC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431925"/>
            <a:ext cx="115220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C4EF9C80-BC77-9FE8-8136-C415A9FCA3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5588" y="6673850"/>
            <a:ext cx="395287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08684-0786-6F49-93ED-3C77F28A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FB7AC-CED2-061E-0320-30EBB6023141}"/>
              </a:ext>
            </a:extLst>
          </p:cNvPr>
          <p:cNvSpPr/>
          <p:nvPr userDrawn="1"/>
        </p:nvSpPr>
        <p:spPr>
          <a:xfrm>
            <a:off x="0" y="6710363"/>
            <a:ext cx="12192000" cy="1460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00036-1082-D71E-BF27-6D08D2528AE2}"/>
              </a:ext>
            </a:extLst>
          </p:cNvPr>
          <p:cNvSpPr/>
          <p:nvPr userDrawn="1"/>
        </p:nvSpPr>
        <p:spPr>
          <a:xfrm rot="5400000">
            <a:off x="-296068" y="351631"/>
            <a:ext cx="884238" cy="180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1" r:id="rId1"/>
    <p:sldLayoutId id="2147490792" r:id="rId2"/>
    <p:sldLayoutId id="2147490793" r:id="rId3"/>
    <p:sldLayoutId id="2147490853" r:id="rId4"/>
    <p:sldLayoutId id="2147490854" r:id="rId5"/>
    <p:sldLayoutId id="214749085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4447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£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563" indent="-144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2">
            <a:extLst>
              <a:ext uri="{FF2B5EF4-FFF2-40B4-BE49-F238E27FC236}">
                <a16:creationId xmlns:a16="http://schemas.microsoft.com/office/drawing/2014/main" id="{9B93E4CA-7049-993D-85BC-CFB298FF0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F7241C54-2315-DDA4-26DF-12CE6972B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1" descr="armoirie">
            <a:extLst>
              <a:ext uri="{FF2B5EF4-FFF2-40B4-BE49-F238E27FC236}">
                <a16:creationId xmlns:a16="http://schemas.microsoft.com/office/drawing/2014/main" id="{F4A33BAD-E01D-4C1F-9050-90D91F6F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08" r:id="rId1"/>
    <p:sldLayoutId id="2147490809" r:id="rId2"/>
    <p:sldLayoutId id="2147490810" r:id="rId3"/>
    <p:sldLayoutId id="214749081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12">
            <a:extLst>
              <a:ext uri="{FF2B5EF4-FFF2-40B4-BE49-F238E27FC236}">
                <a16:creationId xmlns:a16="http://schemas.microsoft.com/office/drawing/2014/main" id="{255D735B-7D4E-0DAB-305E-B2888ACB5D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A9AE215E-256A-B5D5-D5DE-B8400CD87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076" name="Picture 1" descr="armoirie">
            <a:extLst>
              <a:ext uri="{FF2B5EF4-FFF2-40B4-BE49-F238E27FC236}">
                <a16:creationId xmlns:a16="http://schemas.microsoft.com/office/drawing/2014/main" id="{30FBCF25-FA9F-EB9F-53A9-FD1EADA2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12" r:id="rId1"/>
    <p:sldLayoutId id="2147490813" r:id="rId2"/>
    <p:sldLayoutId id="2147490814" r:id="rId3"/>
    <p:sldLayoutId id="2147490815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2">
            <a:extLst>
              <a:ext uri="{FF2B5EF4-FFF2-40B4-BE49-F238E27FC236}">
                <a16:creationId xmlns:a16="http://schemas.microsoft.com/office/drawing/2014/main" id="{5684B62A-8FE0-6FE9-C7F4-AFFCD8A34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5F587B11-4577-5439-A12B-A99DA3BF8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4100" name="Picture 1" descr="armoirie">
            <a:extLst>
              <a:ext uri="{FF2B5EF4-FFF2-40B4-BE49-F238E27FC236}">
                <a16:creationId xmlns:a16="http://schemas.microsoft.com/office/drawing/2014/main" id="{7769BACE-994A-A4B5-CFA9-A216AA40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16" r:id="rId1"/>
    <p:sldLayoutId id="2147490817" r:id="rId2"/>
    <p:sldLayoutId id="214749081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2">
            <a:extLst>
              <a:ext uri="{FF2B5EF4-FFF2-40B4-BE49-F238E27FC236}">
                <a16:creationId xmlns:a16="http://schemas.microsoft.com/office/drawing/2014/main" id="{2B0EBFCE-B6B7-3D91-23EA-243C8E2988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3E871C5A-95BF-B6C6-3CC4-4BF164CC6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124" name="Picture 1" descr="armoirie">
            <a:extLst>
              <a:ext uri="{FF2B5EF4-FFF2-40B4-BE49-F238E27FC236}">
                <a16:creationId xmlns:a16="http://schemas.microsoft.com/office/drawing/2014/main" id="{3B6FF7BA-E7C5-F2EE-1495-8AE83253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19" r:id="rId1"/>
    <p:sldLayoutId id="2147490820" r:id="rId2"/>
    <p:sldLayoutId id="214749082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2">
            <a:extLst>
              <a:ext uri="{FF2B5EF4-FFF2-40B4-BE49-F238E27FC236}">
                <a16:creationId xmlns:a16="http://schemas.microsoft.com/office/drawing/2014/main" id="{95E6E2AB-F4BD-8219-CB8D-244C8BCE9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16360E8B-55B7-70AB-D5AF-EDF9A87B8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148" name="Picture 1" descr="armoirie">
            <a:extLst>
              <a:ext uri="{FF2B5EF4-FFF2-40B4-BE49-F238E27FC236}">
                <a16:creationId xmlns:a16="http://schemas.microsoft.com/office/drawing/2014/main" id="{0DFB9788-5E51-27E7-07F3-67F1209B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22" r:id="rId1"/>
    <p:sldLayoutId id="2147490823" r:id="rId2"/>
    <p:sldLayoutId id="21474908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2">
            <a:extLst>
              <a:ext uri="{FF2B5EF4-FFF2-40B4-BE49-F238E27FC236}">
                <a16:creationId xmlns:a16="http://schemas.microsoft.com/office/drawing/2014/main" id="{F95C8D83-A812-D858-DF8E-F4FF8A5B47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709FB6DB-6A46-528D-110D-2AFF2595F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172" name="Picture 1" descr="armoirie">
            <a:extLst>
              <a:ext uri="{FF2B5EF4-FFF2-40B4-BE49-F238E27FC236}">
                <a16:creationId xmlns:a16="http://schemas.microsoft.com/office/drawing/2014/main" id="{4FAD07B7-8F47-66A2-6A60-4C3DA935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25" r:id="rId1"/>
    <p:sldLayoutId id="2147490826" r:id="rId2"/>
    <p:sldLayoutId id="214749082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2">
            <a:extLst>
              <a:ext uri="{FF2B5EF4-FFF2-40B4-BE49-F238E27FC236}">
                <a16:creationId xmlns:a16="http://schemas.microsoft.com/office/drawing/2014/main" id="{A43DD2C7-BB61-6935-D51B-CBB60B9D6D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784BBF16-0FA1-11C1-5838-D115B1717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8196" name="Picture 1" descr="armoirie">
            <a:extLst>
              <a:ext uri="{FF2B5EF4-FFF2-40B4-BE49-F238E27FC236}">
                <a16:creationId xmlns:a16="http://schemas.microsoft.com/office/drawing/2014/main" id="{8E828528-BE91-55C4-0E62-6F1CE947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28" r:id="rId1"/>
    <p:sldLayoutId id="2147490829" r:id="rId2"/>
    <p:sldLayoutId id="214749083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2">
            <a:extLst>
              <a:ext uri="{FF2B5EF4-FFF2-40B4-BE49-F238E27FC236}">
                <a16:creationId xmlns:a16="http://schemas.microsoft.com/office/drawing/2014/main" id="{AEBCFDE1-C6D9-F21D-684F-9D2015B194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B0554E3F-7E31-A52D-DEF0-349EE822B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6629400"/>
            <a:ext cx="11741150" cy="0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9220" name="Picture 1" descr="armoirie">
            <a:extLst>
              <a:ext uri="{FF2B5EF4-FFF2-40B4-BE49-F238E27FC236}">
                <a16:creationId xmlns:a16="http://schemas.microsoft.com/office/drawing/2014/main" id="{86A39730-9EC7-F43B-8DFF-3F8474F8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3200" y="152400"/>
            <a:ext cx="1016000" cy="820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831" r:id="rId1"/>
    <p:sldLayoutId id="2147490832" r:id="rId2"/>
    <p:sldLayoutId id="214749083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2" charset="2"/>
        <a:buChar char="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2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BDC85E-8249-C035-12C8-B515BDFBC798}"/>
              </a:ext>
            </a:extLst>
          </p:cNvPr>
          <p:cNvSpPr txBox="1"/>
          <p:nvPr/>
        </p:nvSpPr>
        <p:spPr>
          <a:xfrm>
            <a:off x="1014413" y="4867275"/>
            <a:ext cx="2559050" cy="369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2947" name="Title 2">
            <a:extLst>
              <a:ext uri="{FF2B5EF4-FFF2-40B4-BE49-F238E27FC236}">
                <a16:creationId xmlns:a16="http://schemas.microsoft.com/office/drawing/2014/main" id="{51E42A1D-69FE-51BE-5CB4-FAC236048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41" y="5626359"/>
            <a:ext cx="6899955" cy="805446"/>
          </a:xfrm>
        </p:spPr>
        <p:txBody>
          <a:bodyPr/>
          <a:lstStyle/>
          <a:p>
            <a:r>
              <a:rPr lang="en-US" altLang="en-US" sz="2500" b="1" dirty="0">
                <a:solidFill>
                  <a:srgbClr val="0000CC"/>
                </a:solidFill>
              </a:rPr>
              <a:t>National Strategy for Transformation (NST2)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B8D8B01A-31E2-A8E6-49F1-CD7ABEDAA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7659" y="6600825"/>
            <a:ext cx="64120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75566-23D6-1940-83BB-F4F1C016F78F}" type="slidenum">
              <a:rPr lang="en-US" altLang="en-US" smtClean="0">
                <a:solidFill>
                  <a:srgbClr val="000000"/>
                </a:solidFill>
                <a:latin typeface="+mn-lt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7DB8B303-437D-D8FA-6242-F3D4BABF51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10972800" cy="430213"/>
          </a:xfrm>
        </p:spPr>
        <p:txBody>
          <a:bodyPr/>
          <a:lstStyle/>
          <a:p>
            <a:pPr algn="ctr"/>
            <a:r>
              <a:rPr lang="en-US" altLang="en-US" sz="2800" b="1">
                <a:latin typeface="+mn-lt"/>
                <a:cs typeface="Times New Roman" panose="02020603050405020304" pitchFamily="18" charset="0"/>
              </a:rPr>
              <a:t>NST2 Economic Transformation priorities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30E6D3-1366-16D2-A16E-9FDFF84B9743}"/>
              </a:ext>
            </a:extLst>
          </p:cNvPr>
          <p:cNvGrpSpPr/>
          <p:nvPr/>
        </p:nvGrpSpPr>
        <p:grpSpPr>
          <a:xfrm>
            <a:off x="1113975" y="2154747"/>
            <a:ext cx="10483666" cy="1401795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2991484-45C4-DDD6-05F0-D50F18CE230F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entagon 4">
              <a:extLst>
                <a:ext uri="{FF2B5EF4-FFF2-40B4-BE49-F238E27FC236}">
                  <a16:creationId xmlns:a16="http://schemas.microsoft.com/office/drawing/2014/main" id="{4B30F1F5-239B-7B13-2411-D64D4B25067A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>
                <a:lnSpc>
                  <a:spcPct val="200000"/>
                </a:lnSpc>
                <a:buFont typeface="+mj-lt"/>
                <a:buAutoNum type="arabicPeriod" startAt="6"/>
              </a:pPr>
              <a:r>
                <a:rPr lang="en-US" sz="1400" kern="0" dirty="0">
                  <a:latin typeface="+mn-lt"/>
                  <a:ea typeface="Tahoma"/>
                  <a:cs typeface="Tahoma"/>
                </a:rPr>
                <a:t>Reduce greenhouse gas emissions by 38% and build resilience to climate change and disasters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Complete the development Land Use masterplans and strengthen implementation of existing ones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Mobilize climate finance for mitigation and adaptation initiatives across public and private sector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Invest in disaster risk reduction, early warning systems and preparedness with focus on disaster prone areas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9CCB26-0245-F72C-98B8-F0CACDE3A0D7}"/>
              </a:ext>
            </a:extLst>
          </p:cNvPr>
          <p:cNvGrpSpPr/>
          <p:nvPr/>
        </p:nvGrpSpPr>
        <p:grpSpPr>
          <a:xfrm>
            <a:off x="1169961" y="3796799"/>
            <a:ext cx="10427680" cy="1244020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589C4555-1F01-D197-C21C-C7552951F80D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Pentagon 4">
              <a:extLst>
                <a:ext uri="{FF2B5EF4-FFF2-40B4-BE49-F238E27FC236}">
                  <a16:creationId xmlns:a16="http://schemas.microsoft.com/office/drawing/2014/main" id="{09DA4013-56EC-65A6-2A7B-7BDC5078457E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 marL="457200" indent="-457200">
                <a:lnSpc>
                  <a:spcPct val="150000"/>
                </a:lnSpc>
                <a:buFont typeface="+mj-lt"/>
                <a:buAutoNum type="arabicPeriod" startAt="7"/>
              </a:pPr>
              <a:r>
                <a:rPr lang="en-US" sz="1400" kern="0" dirty="0">
                  <a:latin typeface="+mn-lt"/>
                  <a:ea typeface="Tahoma"/>
                  <a:cs typeface="Tahoma"/>
                </a:rPr>
                <a:t>Accelerate digital transformation, digital skills and widescale adoption of technology across sectors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Roll out of a Single Digital ID and target universal Digital literacy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Develop digital skills through training 1 Million coders and 500k youth in advanced ICT Skills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Foster adoption of digital and emerging technologies in public and private sector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9DB71-D663-D088-CDBF-01BA54F1C35A}"/>
              </a:ext>
            </a:extLst>
          </p:cNvPr>
          <p:cNvGrpSpPr/>
          <p:nvPr/>
        </p:nvGrpSpPr>
        <p:grpSpPr>
          <a:xfrm>
            <a:off x="1113975" y="5250020"/>
            <a:ext cx="10483666" cy="1420054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BA6F217F-F850-4C69-68C4-01D0B2C85523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Pentagon 4">
              <a:extLst>
                <a:ext uri="{FF2B5EF4-FFF2-40B4-BE49-F238E27FC236}">
                  <a16:creationId xmlns:a16="http://schemas.microsoft.com/office/drawing/2014/main" id="{048E6653-4B54-3852-60B4-5CE437A0C36D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>
                <a:lnSpc>
                  <a:spcPct val="150000"/>
                </a:lnSpc>
                <a:buFont typeface="+mj-lt"/>
                <a:buAutoNum type="arabicPeriod" startAt="8"/>
              </a:pPr>
              <a:r>
                <a:rPr lang="en-US" sz="1400" kern="0" dirty="0">
                  <a:latin typeface="+mn-lt"/>
                  <a:ea typeface="Tahoma"/>
                  <a:cs typeface="Tahoma"/>
                </a:rPr>
                <a:t>Enhance financial sector services for private sector growth</a:t>
              </a:r>
            </a:p>
            <a:p>
              <a:pPr marL="828653" lvl="2" indent="-3429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Continue positioning Kigali as a Financial services center and develop sub-sectors of Capital Market, Pension, Fintech, etc.</a:t>
              </a:r>
            </a:p>
            <a:p>
              <a:pPr marL="828653" lvl="2" indent="-3429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Double domestic savings from 12.4% to above 25% and consolidate </a:t>
              </a:r>
              <a:r>
                <a:rPr lang="en-US" sz="1200" kern="0" dirty="0" err="1">
                  <a:ea typeface="Tahoma"/>
                  <a:cs typeface="Tahoma"/>
                </a:rPr>
                <a:t>Umurenge</a:t>
              </a:r>
              <a:r>
                <a:rPr lang="en-US" sz="1200" kern="0" dirty="0">
                  <a:ea typeface="Tahoma"/>
                  <a:cs typeface="Tahoma"/>
                </a:rPr>
                <a:t> SACCOs into a Cooperative Bank</a:t>
              </a:r>
            </a:p>
            <a:p>
              <a:pPr marL="828653" lvl="2" indent="-3429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Diversify sources for financing for the Private sector i.e. Crowdfunding, Venture Capital, Blended finance, etc.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7687B3-9740-7627-C14B-9CDE8CFA96B1}"/>
              </a:ext>
            </a:extLst>
          </p:cNvPr>
          <p:cNvGrpSpPr/>
          <p:nvPr/>
        </p:nvGrpSpPr>
        <p:grpSpPr>
          <a:xfrm>
            <a:off x="1113975" y="701526"/>
            <a:ext cx="10483666" cy="1244019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16D61027-AD0C-939C-44C6-00DA6245150B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Pentagon 4">
              <a:extLst>
                <a:ext uri="{FF2B5EF4-FFF2-40B4-BE49-F238E27FC236}">
                  <a16:creationId xmlns:a16="http://schemas.microsoft.com/office/drawing/2014/main" id="{6661AB1F-EB89-50AD-7053-B3BE8720A296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8923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/>
            <a:p>
              <a:pPr marL="457200" indent="-457200">
                <a:lnSpc>
                  <a:spcPct val="200000"/>
                </a:lnSpc>
                <a:buFont typeface="+mj-lt"/>
                <a:buAutoNum type="arabicPeriod" startAt="5"/>
              </a:pPr>
              <a:r>
                <a:rPr lang="en-US" sz="1400" b="1" kern="0" dirty="0">
                  <a:solidFill>
                    <a:srgbClr val="000000"/>
                  </a:solidFill>
                  <a:ea typeface="Tahoma"/>
                  <a:cs typeface="Tahoma"/>
                </a:rPr>
                <a:t>Renewable energy transition and universal access to electricity for productive uses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ea typeface="Tahoma"/>
                  <a:cs typeface="Tahoma"/>
                </a:rPr>
                <a:t>Ensure access to electricity in all cells of the country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ea typeface="Tahoma"/>
                  <a:cs typeface="Tahoma"/>
                </a:rPr>
                <a:t>Increase electricity generation with focus on renewable energy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ea typeface="Tahoma"/>
                  <a:cs typeface="Tahoma"/>
                </a:rPr>
                <a:t>Scale up </a:t>
              </a:r>
              <a:r>
                <a:rPr lang="en-US" sz="1200" kern="0" dirty="0">
                  <a:ea typeface="Tahoma"/>
                  <a:cs typeface="Tahoma"/>
                </a:rPr>
                <a:t>adoption of clean and biomass efficient cooking solutions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ea typeface="Tahoma"/>
                  <a:cs typeface="Tahoma"/>
                </a:rPr>
                <a:t>Develop nuclear technology for productive uses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4878D0B-5C06-063C-5727-6E617E9AB177}"/>
              </a:ext>
            </a:extLst>
          </p:cNvPr>
          <p:cNvSpPr/>
          <p:nvPr/>
        </p:nvSpPr>
        <p:spPr>
          <a:xfrm>
            <a:off x="89520" y="810500"/>
            <a:ext cx="963960" cy="96396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66B29B-1C63-9486-732D-F128B1F52341}"/>
              </a:ext>
            </a:extLst>
          </p:cNvPr>
          <p:cNvSpPr/>
          <p:nvPr/>
        </p:nvSpPr>
        <p:spPr>
          <a:xfrm>
            <a:off x="132179" y="2339191"/>
            <a:ext cx="949810" cy="96396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7DAA58-FE10-703A-112F-16473A4BB3A6}"/>
              </a:ext>
            </a:extLst>
          </p:cNvPr>
          <p:cNvSpPr/>
          <p:nvPr/>
        </p:nvSpPr>
        <p:spPr>
          <a:xfrm>
            <a:off x="131754" y="3936827"/>
            <a:ext cx="963960" cy="96396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DF3AA1-63FC-CE6C-6531-9BB8663FC628}"/>
              </a:ext>
            </a:extLst>
          </p:cNvPr>
          <p:cNvSpPr/>
          <p:nvPr/>
        </p:nvSpPr>
        <p:spPr>
          <a:xfrm>
            <a:off x="89520" y="5472453"/>
            <a:ext cx="963960" cy="963961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75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0D716E63-9901-E581-2132-2D53BCF5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98" y="2367171"/>
            <a:ext cx="766568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 3" pitchFamily="2" charset="2"/>
              <a:buNone/>
            </a:pPr>
            <a:r>
              <a:rPr lang="en-US" altLang="en-US" sz="6600" b="1" dirty="0">
                <a:solidFill>
                  <a:srgbClr val="192EF7"/>
                </a:solidFill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Social Transformation</a:t>
            </a:r>
            <a:endParaRPr lang="en-GB" altLang="en-US" sz="6600" b="1" dirty="0">
              <a:solidFill>
                <a:srgbClr val="192EF7"/>
              </a:solidFill>
              <a:latin typeface="Arial" panose="020B0604020202020204" pitchFamily="34" charset="0"/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  <p:pic>
        <p:nvPicPr>
          <p:cNvPr id="2" name="Picture 2" descr="Emblem of Rwanda - Wikipedia">
            <a:extLst>
              <a:ext uri="{FF2B5EF4-FFF2-40B4-BE49-F238E27FC236}">
                <a16:creationId xmlns:a16="http://schemas.microsoft.com/office/drawing/2014/main" id="{B8FCFC9A-373F-28BE-2058-AD927362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8" y="872130"/>
            <a:ext cx="1089122" cy="11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8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B8D8B01A-31E2-A8E6-49F1-CD7ABEDAA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7659" y="6600825"/>
            <a:ext cx="64120" cy="1384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75566-23D6-1940-83BB-F4F1C016F78F}" type="slidenum">
              <a:rPr lang="en-US" altLang="en-US" smtClean="0">
                <a:solidFill>
                  <a:srgbClr val="000000"/>
                </a:solidFill>
                <a:latin typeface="+mn-lt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7DB8B303-437D-D8FA-6242-F3D4BABF51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10972800" cy="430213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NST2 Social Transformation priorities </a:t>
            </a:r>
            <a:endParaRPr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30E6D3-1366-16D2-A16E-9FDFF84B9743}"/>
              </a:ext>
            </a:extLst>
          </p:cNvPr>
          <p:cNvGrpSpPr/>
          <p:nvPr/>
        </p:nvGrpSpPr>
        <p:grpSpPr>
          <a:xfrm>
            <a:off x="1036846" y="2128089"/>
            <a:ext cx="10478936" cy="1756336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2991484-45C4-DDD6-05F0-D50F18CE230F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entagon 4">
              <a:extLst>
                <a:ext uri="{FF2B5EF4-FFF2-40B4-BE49-F238E27FC236}">
                  <a16:creationId xmlns:a16="http://schemas.microsoft.com/office/drawing/2014/main" id="{4B30F1F5-239B-7B13-2411-D64D4B25067A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>
                <a:lnSpc>
                  <a:spcPct val="150000"/>
                </a:lnSpc>
                <a:buFont typeface="+mj-lt"/>
                <a:buAutoNum type="arabicPeriod" startAt="2"/>
              </a:pPr>
              <a:r>
                <a:rPr lang="en-US" sz="1400" kern="0" dirty="0">
                  <a:latin typeface="Book Antiqua" panose="02040602050305030304" pitchFamily="18" charset="0"/>
                  <a:ea typeface="Tahoma"/>
                  <a:cs typeface="Tahoma"/>
                </a:rPr>
                <a:t>Enhanced quality of health, strengthened health systems, and reduced stunting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latin typeface="Book Antiqua" panose="02040602050305030304" pitchFamily="18" charset="0"/>
                  <a:ea typeface="Tahoma"/>
                  <a:cs typeface="Tahoma"/>
                </a:rPr>
                <a:t>Reduce the stunting rate for children under the age of five years from 33% to 15%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Improving maternal, infant and child health </a:t>
              </a:r>
              <a:r>
                <a:rPr lang="en-US" sz="1200" b="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to reduce related mortality 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Quadruple registered health workers </a:t>
              </a:r>
              <a:r>
                <a:rPr lang="en-US" sz="1200" b="0" kern="0" dirty="0">
                  <a:latin typeface="Book Antiqua" panose="02040602050305030304" pitchFamily="18" charset="0"/>
                  <a:ea typeface="Tahoma"/>
                  <a:cs typeface="Tahoma"/>
                </a:rPr>
                <a:t>to improve quality of healthcare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b="0" kern="0" dirty="0">
                  <a:latin typeface="Book Antiqua" panose="02040602050305030304" pitchFamily="18" charset="0"/>
                  <a:ea typeface="Tahoma"/>
                  <a:cs typeface="Tahoma"/>
                </a:rPr>
                <a:t>Improve CBHI services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b="0" kern="0" dirty="0">
                  <a:latin typeface="Book Antiqua" panose="02040602050305030304" pitchFamily="18" charset="0"/>
                  <a:ea typeface="Tahoma"/>
                  <a:cs typeface="Tahoma"/>
                </a:rPr>
                <a:t>Construct, rehabilitate and upgrade health facilities to </a:t>
              </a:r>
              <a:r>
                <a:rPr lang="en-US" sz="1200" kern="0" dirty="0">
                  <a:latin typeface="Book Antiqua" panose="02040602050305030304" pitchFamily="18" charset="0"/>
                  <a:ea typeface="Tahoma"/>
                  <a:cs typeface="Tahoma"/>
                </a:rPr>
                <a:t>provide</a:t>
              </a:r>
              <a:r>
                <a:rPr lang="en-US" sz="1200" b="0" kern="0" dirty="0">
                  <a:latin typeface="Book Antiqua" panose="02040602050305030304" pitchFamily="18" charset="0"/>
                  <a:ea typeface="Tahoma"/>
                  <a:cs typeface="Tahoma"/>
                </a:rPr>
                <a:t> </a:t>
              </a:r>
              <a:r>
                <a:rPr lang="en-US" sz="1200" kern="0" dirty="0">
                  <a:latin typeface="Book Antiqua" panose="02040602050305030304" pitchFamily="18" charset="0"/>
                  <a:ea typeface="Tahoma"/>
                  <a:cs typeface="Tahoma"/>
                </a:rPr>
                <a:t>high-quality health services</a:t>
              </a:r>
            </a:p>
            <a:p>
              <a:pPr marL="96996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latin typeface="Book Antiqua" panose="02040602050305030304" pitchFamily="18" charset="0"/>
                  <a:ea typeface="Tahoma"/>
                  <a:cs typeface="Tahoma"/>
                </a:rPr>
                <a:t>Promote healthy lifestyles for disease prevention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9CCB26-0245-F72C-98B8-F0CACDE3A0D7}"/>
              </a:ext>
            </a:extLst>
          </p:cNvPr>
          <p:cNvGrpSpPr/>
          <p:nvPr/>
        </p:nvGrpSpPr>
        <p:grpSpPr>
          <a:xfrm>
            <a:off x="1160627" y="4077053"/>
            <a:ext cx="10355155" cy="985120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589C4555-1F01-D197-C21C-C7552951F80D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Pentagon 4">
              <a:extLst>
                <a:ext uri="{FF2B5EF4-FFF2-40B4-BE49-F238E27FC236}">
                  <a16:creationId xmlns:a16="http://schemas.microsoft.com/office/drawing/2014/main" id="{09DA4013-56EC-65A6-2A7B-7BDC5078457E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 marL="457200" indent="-457200">
                <a:lnSpc>
                  <a:spcPct val="200000"/>
                </a:lnSpc>
                <a:buFont typeface="+mj-lt"/>
                <a:buAutoNum type="arabicPeriod" startAt="3"/>
              </a:pPr>
              <a:r>
                <a:rPr lang="en-US" sz="1400" kern="0" dirty="0">
                  <a:latin typeface="Book Antiqua" panose="02040602050305030304" pitchFamily="18" charset="0"/>
                  <a:ea typeface="Tahoma"/>
                  <a:cs typeface="Tahoma"/>
                </a:rPr>
                <a:t>Reduce poverty and enhance graduation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Reducing poverty through empowering households to sustainably graduate from poverty with multi-sectoral approach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Enhancing tracking and monitoring for effectiveness of social protection interventions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9DB71-D663-D088-CDBF-01BA54F1C35A}"/>
              </a:ext>
            </a:extLst>
          </p:cNvPr>
          <p:cNvGrpSpPr/>
          <p:nvPr/>
        </p:nvGrpSpPr>
        <p:grpSpPr>
          <a:xfrm>
            <a:off x="1059506" y="5254799"/>
            <a:ext cx="10483666" cy="1218472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BA6F217F-F850-4C69-68C4-01D0B2C85523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Pentagon 4">
              <a:extLst>
                <a:ext uri="{FF2B5EF4-FFF2-40B4-BE49-F238E27FC236}">
                  <a16:creationId xmlns:a16="http://schemas.microsoft.com/office/drawing/2014/main" id="{048E6653-4B54-3852-60B4-5CE437A0C36D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>
                <a:lnSpc>
                  <a:spcPct val="200000"/>
                </a:lnSpc>
                <a:buFont typeface="+mj-lt"/>
                <a:buAutoNum type="arabicPeriod" startAt="4"/>
              </a:pPr>
              <a:r>
                <a:rPr lang="en-US" sz="1400" kern="0" dirty="0">
                  <a:latin typeface="Book Antiqua" panose="02040602050305030304" pitchFamily="18" charset="0"/>
                  <a:ea typeface="Tahoma"/>
                  <a:cs typeface="Tahoma"/>
                </a:rPr>
                <a:t>Scaled up access to clean water, sanitation, and hygiene (WASH) 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Accelerating universal access to WASH services for both productive use centers and to all villages countrywide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Construction and operationalization of modern waste treatment plants and landfills in various districts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Completion of central sewage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7687B3-9740-7627-C14B-9CDE8CFA96B1}"/>
              </a:ext>
            </a:extLst>
          </p:cNvPr>
          <p:cNvGrpSpPr/>
          <p:nvPr/>
        </p:nvGrpSpPr>
        <p:grpSpPr>
          <a:xfrm>
            <a:off x="1036846" y="708122"/>
            <a:ext cx="10483666" cy="1227336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16D61027-AD0C-939C-44C6-00DA6245150B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Pentagon 4">
              <a:extLst>
                <a:ext uri="{FF2B5EF4-FFF2-40B4-BE49-F238E27FC236}">
                  <a16:creationId xmlns:a16="http://schemas.microsoft.com/office/drawing/2014/main" id="{6661AB1F-EB89-50AD-7053-B3BE8720A296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8923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400" b="1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Improve quality of education at all levels 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Increasing Pre-primary net enrollment from 35% to 65%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Improving quality in basic education through providing adequate learning materials, enhancing teachers capacity and school infrastructure.</a:t>
              </a:r>
            </a:p>
            <a:p>
              <a:pPr marL="942953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Equipping TVET and HLIs to enhance STEM learning and alignment to market demands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D275E2F-24F5-B59A-98BA-10C0CFACA5D7}"/>
              </a:ext>
            </a:extLst>
          </p:cNvPr>
          <p:cNvSpPr/>
          <p:nvPr/>
        </p:nvSpPr>
        <p:spPr>
          <a:xfrm>
            <a:off x="155234" y="817921"/>
            <a:ext cx="806967" cy="92245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76CB7E-F30D-AB7E-F2D9-848F790AED76}"/>
              </a:ext>
            </a:extLst>
          </p:cNvPr>
          <p:cNvSpPr/>
          <p:nvPr/>
        </p:nvSpPr>
        <p:spPr>
          <a:xfrm>
            <a:off x="128661" y="2563417"/>
            <a:ext cx="885677" cy="88567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A16176-E6AB-9046-DC63-84A0F3060728}"/>
              </a:ext>
            </a:extLst>
          </p:cNvPr>
          <p:cNvSpPr/>
          <p:nvPr/>
        </p:nvSpPr>
        <p:spPr>
          <a:xfrm>
            <a:off x="128661" y="5421195"/>
            <a:ext cx="885677" cy="88567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DE78AF-9F31-E231-BE0F-FE0D1E266602}"/>
              </a:ext>
            </a:extLst>
          </p:cNvPr>
          <p:cNvSpPr/>
          <p:nvPr/>
        </p:nvSpPr>
        <p:spPr>
          <a:xfrm>
            <a:off x="205174" y="4128685"/>
            <a:ext cx="885677" cy="885677"/>
          </a:xfrm>
          <a:prstGeom prst="ellipse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4277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0D716E63-9901-E581-2132-2D53BCF5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98" y="2367171"/>
            <a:ext cx="766568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 3" pitchFamily="2" charset="2"/>
              <a:buNone/>
            </a:pPr>
            <a:r>
              <a:rPr lang="en-US" altLang="en-US" sz="6600" b="1" dirty="0">
                <a:solidFill>
                  <a:srgbClr val="192EF7"/>
                </a:solidFill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Transformational Governance</a:t>
            </a:r>
            <a:endParaRPr lang="en-GB" altLang="en-US" sz="6600" b="1" dirty="0">
              <a:solidFill>
                <a:srgbClr val="192EF7"/>
              </a:solidFill>
              <a:latin typeface="Arial" panose="020B0604020202020204" pitchFamily="34" charset="0"/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  <p:pic>
        <p:nvPicPr>
          <p:cNvPr id="2" name="Picture 2" descr="Emblem of Rwanda - Wikipedia">
            <a:extLst>
              <a:ext uri="{FF2B5EF4-FFF2-40B4-BE49-F238E27FC236}">
                <a16:creationId xmlns:a16="http://schemas.microsoft.com/office/drawing/2014/main" id="{9529306D-B227-AE9E-4958-D36FC274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8" y="872130"/>
            <a:ext cx="1089122" cy="11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>
            <a:extLst>
              <a:ext uri="{FF2B5EF4-FFF2-40B4-BE49-F238E27FC236}">
                <a16:creationId xmlns:a16="http://schemas.microsoft.com/office/drawing/2014/main" id="{4C5F4B1D-9BFE-C766-7848-4B665FC9E3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657941-96BC-054B-8743-2A5F74540C6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Title 1">
            <a:extLst>
              <a:ext uri="{FF2B5EF4-FFF2-40B4-BE49-F238E27FC236}">
                <a16:creationId xmlns:a16="http://schemas.microsoft.com/office/drawing/2014/main" id="{686118A9-3D87-D885-2D3F-174ACA075F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10972800" cy="430213"/>
          </a:xfrm>
        </p:spPr>
        <p:txBody>
          <a:bodyPr/>
          <a:lstStyle/>
          <a:p>
            <a:pPr algn="ctr"/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</a:rPr>
              <a:t>NST2 Transformational Governance priorities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1167922-7CEA-28F3-930A-C21166495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72124"/>
              </p:ext>
            </p:extLst>
          </p:nvPr>
        </p:nvGraphicFramePr>
        <p:xfrm>
          <a:off x="102637" y="550506"/>
          <a:ext cx="12089363" cy="598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>
            <a:extLst>
              <a:ext uri="{FF2B5EF4-FFF2-40B4-BE49-F238E27FC236}">
                <a16:creationId xmlns:a16="http://schemas.microsoft.com/office/drawing/2014/main" id="{F089F0CA-67ED-BA16-0AB5-D0A40FC0A2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3B282F-C5B4-1D4F-9FE4-A99B003A4422}" type="slidenum">
              <a:rPr lang="en-US" altLang="en-RW" sz="1000" b="1" smtClean="0">
                <a:solidFill>
                  <a:srgbClr val="898989"/>
                </a:solidFill>
                <a:latin typeface="Gill Sans MT" panose="020B0502020104020203" pitchFamily="34" charset="77"/>
              </a:rPr>
              <a:pPr/>
              <a:t>15</a:t>
            </a:fld>
            <a:endParaRPr lang="en-US" altLang="en-RW" sz="1000" b="1">
              <a:solidFill>
                <a:srgbClr val="898989"/>
              </a:solidFill>
              <a:latin typeface="Gill Sans MT" panose="020B050202010402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45CB28-94F8-513B-1213-6299ABB41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41275"/>
            <a:ext cx="7769225" cy="582613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NST2 implementation enablers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E0A7F7-8073-2449-F417-62524C8075CB}"/>
              </a:ext>
            </a:extLst>
          </p:cNvPr>
          <p:cNvSpPr/>
          <p:nvPr/>
        </p:nvSpPr>
        <p:spPr>
          <a:xfrm>
            <a:off x="696265" y="916085"/>
            <a:ext cx="2147887" cy="147796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Book Antiqua" panose="02040602050305030304" pitchFamily="18" charset="0"/>
              </a:rPr>
              <a:t>Optimizing Governance structures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2C807E-2FA0-87E7-06C5-D1B65EBE8DD8}"/>
              </a:ext>
            </a:extLst>
          </p:cNvPr>
          <p:cNvSpPr/>
          <p:nvPr/>
        </p:nvSpPr>
        <p:spPr>
          <a:xfrm>
            <a:off x="696265" y="2763141"/>
            <a:ext cx="2147887" cy="1479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Harnessing data and Technology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F454AB-8B91-ED98-76F0-56F6FD0BB714}"/>
              </a:ext>
            </a:extLst>
          </p:cNvPr>
          <p:cNvSpPr/>
          <p:nvPr/>
        </p:nvSpPr>
        <p:spPr>
          <a:xfrm>
            <a:off x="777227" y="4768721"/>
            <a:ext cx="2066925" cy="1312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Book Antiqua" panose="02040602050305030304" pitchFamily="18" charset="0"/>
              </a:rPr>
              <a:t>Building Innovation and Skills</a:t>
            </a:r>
          </a:p>
        </p:txBody>
      </p:sp>
      <p:sp>
        <p:nvSpPr>
          <p:cNvPr id="99335" name="TextBox 17">
            <a:extLst>
              <a:ext uri="{FF2B5EF4-FFF2-40B4-BE49-F238E27FC236}">
                <a16:creationId xmlns:a16="http://schemas.microsoft.com/office/drawing/2014/main" id="{C03953C3-668E-8CFC-6490-1109647E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115" y="1092297"/>
            <a:ext cx="87804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latin typeface="Book Antiqua" panose="02040602050305030304" pitchFamily="18" charset="0"/>
                <a:cs typeface="Tahoma" panose="020B0604030504040204" pitchFamily="34" charset="0"/>
              </a:rPr>
              <a:t>Strengthening of cross-institutional platforms </a:t>
            </a:r>
            <a:r>
              <a:rPr lang="en-US" altLang="en-US" sz="1600">
                <a:latin typeface="Book Antiqua" panose="02040602050305030304" pitchFamily="18" charset="0"/>
                <a:cs typeface="Tahoma" panose="020B0604030504040204" pitchFamily="34" charset="0"/>
              </a:rPr>
              <a:t>( Ministerial Clusters, SWGs &amp; JADF). </a:t>
            </a:r>
          </a:p>
          <a:p>
            <a:pPr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b="1">
                <a:latin typeface="Book Antiqua" panose="02040602050305030304" pitchFamily="18" charset="0"/>
                <a:cs typeface="Tahoma" panose="020B0604030504040204" pitchFamily="34" charset="0"/>
              </a:rPr>
              <a:t>Improving Private Sector &amp; CSOs, citizens, DPs, engagement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D3E8A-0388-1F42-77AA-E7C56F095F29}"/>
              </a:ext>
            </a:extLst>
          </p:cNvPr>
          <p:cNvSpPr txBox="1"/>
          <p:nvPr/>
        </p:nvSpPr>
        <p:spPr>
          <a:xfrm>
            <a:off x="2925115" y="1741584"/>
            <a:ext cx="8999537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algn="just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Improving project execution and delivery </a:t>
            </a:r>
            <a:r>
              <a:rPr lang="en-US" sz="1600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through streamlining the functioning of SPIUs across institutions</a:t>
            </a:r>
          </a:p>
          <a:p>
            <a:pPr algn="just">
              <a:spcBef>
                <a:spcPts val="900"/>
              </a:spcBef>
              <a:defRPr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337" name="TextBox 19">
            <a:extLst>
              <a:ext uri="{FF2B5EF4-FFF2-40B4-BE49-F238E27FC236}">
                <a16:creationId xmlns:a16="http://schemas.microsoft.com/office/drawing/2014/main" id="{FCAB65B5-6D4F-A299-2988-21723434F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527" y="2610741"/>
            <a:ext cx="87820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Strengthening </a:t>
            </a:r>
            <a:r>
              <a:rPr lang="en-US" altLang="en-US" sz="1600" b="1" dirty="0">
                <a:latin typeface="Book Antiqua" panose="02040602050305030304" pitchFamily="18" charset="0"/>
                <a:cs typeface="Tahoma" panose="020B0604030504040204" pitchFamily="34" charset="0"/>
              </a:rPr>
              <a:t>integrated planning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Scaling up </a:t>
            </a:r>
            <a:r>
              <a:rPr lang="en-US" altLang="en-US" sz="1600" b="1" dirty="0">
                <a:latin typeface="Book Antiqua" panose="02040602050305030304" pitchFamily="18" charset="0"/>
                <a:cs typeface="Tahoma" panose="020B0604030504040204" pitchFamily="34" charset="0"/>
              </a:rPr>
              <a:t>economic and spatial planning </a:t>
            </a: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to ensure efficient allocation of resources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Strengthening </a:t>
            </a:r>
            <a:r>
              <a:rPr lang="en-US" altLang="en-US" sz="1600" b="1" dirty="0">
                <a:latin typeface="Book Antiqua" panose="02040602050305030304" pitchFamily="18" charset="0"/>
                <a:cs typeface="Tahoma" panose="020B0604030504040204" pitchFamily="34" charset="0"/>
              </a:rPr>
              <a:t>automation of service delivery </a:t>
            </a: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(Technology &amp; </a:t>
            </a:r>
            <a:r>
              <a:rPr lang="en-US" altLang="en-US" sz="1600" dirty="0" err="1">
                <a:latin typeface="Book Antiqua" panose="02040602050305030304" pitchFamily="18" charset="0"/>
                <a:cs typeface="Tahoma" panose="020B0604030504040204" pitchFamily="34" charset="0"/>
              </a:rPr>
              <a:t>digitaliization</a:t>
            </a: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)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Book Antiqua" panose="02040602050305030304" pitchFamily="18" charset="0"/>
                <a:cs typeface="Tahoma" panose="020B0604030504040204" pitchFamily="34" charset="0"/>
              </a:rPr>
              <a:t>Data and statistics</a:t>
            </a: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: Leveraging data to drive informed decisions</a:t>
            </a:r>
          </a:p>
          <a:p>
            <a:pPr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Strengthening </a:t>
            </a:r>
            <a:r>
              <a:rPr lang="en-US" altLang="en-US" sz="1600" b="1" dirty="0">
                <a:latin typeface="Book Antiqua" panose="02040602050305030304" pitchFamily="18" charset="0"/>
                <a:cs typeface="Tahoma" panose="020B0604030504040204" pitchFamily="34" charset="0"/>
              </a:rPr>
              <a:t>Monitoring, Evaluation and Learning </a:t>
            </a:r>
            <a:r>
              <a:rPr lang="en-US" altLang="en-US" sz="1600" dirty="0">
                <a:latin typeface="Book Antiqua" panose="02040602050305030304" pitchFamily="18" charset="0"/>
                <a:cs typeface="Tahoma" panose="020B0604030504040204" pitchFamily="34" charset="0"/>
              </a:rPr>
              <a:t>(MEL)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D4CE0-D43D-1F7E-EC08-30B104642CBF}"/>
              </a:ext>
            </a:extLst>
          </p:cNvPr>
          <p:cNvSpPr txBox="1"/>
          <p:nvPr/>
        </p:nvSpPr>
        <p:spPr>
          <a:xfrm>
            <a:off x="2844152" y="5043844"/>
            <a:ext cx="8196263" cy="102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algn="just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Strengthening </a:t>
            </a:r>
            <a:r>
              <a:rPr lang="en-US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Innovation, Research for development </a:t>
            </a:r>
          </a:p>
          <a:p>
            <a:pPr marL="214313" indent="-214313" algn="just"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Prioritizing </a:t>
            </a:r>
            <a:r>
              <a:rPr lang="en-US" b="1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capacity and skills development </a:t>
            </a:r>
            <a:r>
              <a:rPr lang="en-US" dirty="0"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across all sectors</a:t>
            </a:r>
          </a:p>
          <a:p>
            <a:pPr algn="just">
              <a:spcBef>
                <a:spcPts val="450"/>
              </a:spcBef>
              <a:defRPr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0DF8BC2B-F0A8-275F-B07A-FFE350329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Critical success factors to build on</a:t>
            </a:r>
          </a:p>
        </p:txBody>
      </p:sp>
      <p:sp>
        <p:nvSpPr>
          <p:cNvPr id="100355" name="Slide Number Placeholder 2">
            <a:extLst>
              <a:ext uri="{FF2B5EF4-FFF2-40B4-BE49-F238E27FC236}">
                <a16:creationId xmlns:a16="http://schemas.microsoft.com/office/drawing/2014/main" id="{1E0ED383-B98D-F536-E352-605888025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 3" pitchFamily="2" charset="2"/>
              <a:buNone/>
            </a:pPr>
            <a:fld id="{A6CA1323-D69F-2846-8D27-69706E0E6775}" type="slidenum">
              <a:rPr lang="en-US" altLang="en-US" sz="1000" smtClean="0">
                <a:solidFill>
                  <a:srgbClr val="464653"/>
                </a:solidFill>
                <a:ea typeface="MS PMincho" panose="02020600040205080304" pitchFamily="18" charset="-128"/>
                <a:cs typeface="Arial" panose="020B0604020202020204" pitchFamily="34" charset="0"/>
              </a:rPr>
              <a:pPr>
                <a:buFont typeface="Wingdings 3" pitchFamily="2" charset="2"/>
                <a:buNone/>
              </a:pPr>
              <a:t>16</a:t>
            </a:fld>
            <a:endParaRPr lang="en-US" altLang="en-US" sz="1000">
              <a:solidFill>
                <a:srgbClr val="464653"/>
              </a:solidFill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9113C646-82AB-9641-511D-98715DBD5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815975"/>
            <a:ext cx="113950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150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Visionary Leadership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 centered good governance and accountability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engaging citizens, zero tolerance for corruption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Inclusive development model and leaving no one behind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gender equality, youth engagement, pro-poor plans, unity and solidarity, integration of PwDs, etc.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grown initiatives and innovations (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Umuganda, Imihigo,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IFMIS, e-procurement, etc)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 human capital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education, health, capacity building in public and private sector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oriented institutional framework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effective performance management and ensuring delivery and implementation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Integrating ICT and innovation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enhanced service delivery, decision-making and productive use </a:t>
            </a: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Participation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continuous engagement to accelerate their role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Ø"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Sustaining Peace, Safety and security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0D716E63-9901-E581-2132-2D53BCF5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2824163"/>
            <a:ext cx="5791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folHlink"/>
              </a:buClr>
              <a:buSzPct val="15000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1pPr>
            <a:lvl2pPr marL="742950" indent="-285750">
              <a:spcBef>
                <a:spcPct val="25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2pPr>
            <a:lvl3pPr marL="1143000" indent="-228600">
              <a:spcBef>
                <a:spcPct val="25000"/>
              </a:spcBef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3pPr>
            <a:lvl4pPr marL="1600200" indent="-228600">
              <a:spcBef>
                <a:spcPct val="25000"/>
              </a:spcBef>
              <a:buClr>
                <a:schemeClr val="folHlink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·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Geneva" panose="020B05030304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itchFamily="2" charset="2"/>
              <a:buNone/>
            </a:pPr>
            <a:r>
              <a:rPr lang="en-US" altLang="en-US" sz="5400" b="1">
                <a:solidFill>
                  <a:srgbClr val="192EF7"/>
                </a:solidFill>
                <a:ea typeface="MS PMincho" panose="02020600040205080304" pitchFamily="18" charset="-128"/>
                <a:cs typeface="Arial" panose="020B0604020202020204" pitchFamily="34" charset="0"/>
              </a:rPr>
              <a:t>Thank you!</a:t>
            </a:r>
            <a:endParaRPr lang="en-GB" altLang="en-US" sz="5400" b="1">
              <a:solidFill>
                <a:srgbClr val="192EF7"/>
              </a:solidFill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65A-DE6C-BC9D-B324-11071A81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" y="47819"/>
            <a:ext cx="11723688" cy="3698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Recap of the National Development Planning Framework</a:t>
            </a:r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86F39B7D-6F48-130B-BFD2-997DE9E0E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7EBB91-5B2D-614E-950D-2EDF8DF98837}" type="slidenum">
              <a:rPr lang="en-GB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GB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A0174CF6-ECCB-6033-5B72-C5CDDEBF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1168400"/>
            <a:ext cx="2236787" cy="79692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fr-B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2050</a:t>
            </a:r>
            <a:endParaRPr lang="fr-BE" sz="24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E645CF-7884-E3BD-6AE8-F60121E69598}"/>
              </a:ext>
            </a:extLst>
          </p:cNvPr>
          <p:cNvSpPr/>
          <p:nvPr/>
        </p:nvSpPr>
        <p:spPr>
          <a:xfrm>
            <a:off x="4816475" y="2662238"/>
            <a:ext cx="2935288" cy="7381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5YGP/NST 2 (2024 – 2029)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D50F16-48D6-32AE-E6BE-3339816E21CA}"/>
              </a:ext>
            </a:extLst>
          </p:cNvPr>
          <p:cNvSpPr/>
          <p:nvPr/>
        </p:nvSpPr>
        <p:spPr>
          <a:xfrm>
            <a:off x="4192588" y="5788025"/>
            <a:ext cx="4395787" cy="7381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MTEF, Annual action plans, budgets, Imihigo, M&amp;E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BF7E8F-1A6A-FBC0-B9E7-53C35890FA14}"/>
              </a:ext>
            </a:extLst>
          </p:cNvPr>
          <p:cNvSpPr/>
          <p:nvPr/>
        </p:nvSpPr>
        <p:spPr>
          <a:xfrm>
            <a:off x="2225675" y="4098925"/>
            <a:ext cx="3336925" cy="890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Strategic Plans/SSPs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(covering Specific areas e.g. health, education )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06B94E-DBA7-22A1-AE04-8A1063EE32E3}"/>
              </a:ext>
            </a:extLst>
          </p:cNvPr>
          <p:cNvSpPr/>
          <p:nvPr/>
        </p:nvSpPr>
        <p:spPr>
          <a:xfrm>
            <a:off x="6189663" y="4098925"/>
            <a:ext cx="3732212" cy="1066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 Development Strategies/ DDS</a:t>
            </a:r>
          </a:p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(considering District/CoK Specificities)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C403B31-9A90-A6F4-6C45-D5EFECE9306A}"/>
              </a:ext>
            </a:extLst>
          </p:cNvPr>
          <p:cNvSpPr/>
          <p:nvPr/>
        </p:nvSpPr>
        <p:spPr>
          <a:xfrm>
            <a:off x="6015038" y="1965325"/>
            <a:ext cx="188912" cy="696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F16A570-4DE0-58E2-AFF5-EC4C865D25A5}"/>
              </a:ext>
            </a:extLst>
          </p:cNvPr>
          <p:cNvSpPr/>
          <p:nvPr/>
        </p:nvSpPr>
        <p:spPr>
          <a:xfrm>
            <a:off x="5016500" y="3400425"/>
            <a:ext cx="188913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476FA8EE-41BF-15DE-0A28-EA3B5D2E0C83}"/>
              </a:ext>
            </a:extLst>
          </p:cNvPr>
          <p:cNvSpPr/>
          <p:nvPr/>
        </p:nvSpPr>
        <p:spPr>
          <a:xfrm>
            <a:off x="7370763" y="3381375"/>
            <a:ext cx="188912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EBC68B1-D6C9-BAE6-4BAC-F3AABB81B7BF}"/>
              </a:ext>
            </a:extLst>
          </p:cNvPr>
          <p:cNvSpPr/>
          <p:nvPr/>
        </p:nvSpPr>
        <p:spPr>
          <a:xfrm>
            <a:off x="4703763" y="5013325"/>
            <a:ext cx="188912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ABF9A8A1-4A09-B82B-9853-AB5B7E34D0CB}"/>
              </a:ext>
            </a:extLst>
          </p:cNvPr>
          <p:cNvSpPr/>
          <p:nvPr/>
        </p:nvSpPr>
        <p:spPr>
          <a:xfrm>
            <a:off x="7751763" y="5165725"/>
            <a:ext cx="18891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6669775-4073-126C-4BD2-991D83B55DA4}"/>
              </a:ext>
            </a:extLst>
          </p:cNvPr>
          <p:cNvSpPr/>
          <p:nvPr/>
        </p:nvSpPr>
        <p:spPr>
          <a:xfrm>
            <a:off x="4389438" y="2662238"/>
            <a:ext cx="350837" cy="10683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87FA0E-5F4A-8298-5033-E24F1B859F5C}"/>
              </a:ext>
            </a:extLst>
          </p:cNvPr>
          <p:cNvSpPr/>
          <p:nvPr/>
        </p:nvSpPr>
        <p:spPr>
          <a:xfrm>
            <a:off x="1768475" y="2141538"/>
            <a:ext cx="2620963" cy="1608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National Strategy for Transformation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EAB1-676A-F57F-0D5D-50569D784399}"/>
              </a:ext>
            </a:extLst>
          </p:cNvPr>
          <p:cNvSpPr txBox="1"/>
          <p:nvPr/>
        </p:nvSpPr>
        <p:spPr>
          <a:xfrm>
            <a:off x="219075" y="649288"/>
            <a:ext cx="2428875" cy="132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The entire framework is </a:t>
            </a:r>
            <a:r>
              <a:rPr lang="en-US" sz="1600" b="1" dirty="0"/>
              <a:t>linked and interdependent</a:t>
            </a:r>
            <a:r>
              <a:rPr lang="en-US" sz="1600" dirty="0"/>
              <a:t>, to succeed </a:t>
            </a:r>
            <a:r>
              <a:rPr lang="en-US" sz="1600" b="1" dirty="0"/>
              <a:t>all levels must implement </a:t>
            </a:r>
            <a:r>
              <a:rPr lang="en-US" sz="1600" dirty="0"/>
              <a:t>accordingly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3A3497-3312-0360-5D25-303779A26B83}"/>
              </a:ext>
            </a:extLst>
          </p:cNvPr>
          <p:cNvSpPr txBox="1"/>
          <p:nvPr/>
        </p:nvSpPr>
        <p:spPr>
          <a:xfrm>
            <a:off x="9215438" y="623888"/>
            <a:ext cx="2428875" cy="156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The Vision integrates international and regional commitments of Rwanda including AU Agenda 2063, EAC Vision 2050, SDGs, 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E65A-DE6C-BC9D-B324-11071A81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" y="38488"/>
            <a:ext cx="11723688" cy="369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+mn-lt"/>
                <a:ea typeface="+mn-ea"/>
                <a:cs typeface="+mn-cs"/>
                <a:sym typeface="Times New Roman"/>
              </a:rPr>
              <a:t>Integrated Framework for planning, M&amp;E for NST2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0AA99-AC0E-603C-B2BD-E3B88B674787}"/>
              </a:ext>
            </a:extLst>
          </p:cNvPr>
          <p:cNvSpPr/>
          <p:nvPr/>
        </p:nvSpPr>
        <p:spPr>
          <a:xfrm>
            <a:off x="8132642" y="1204900"/>
            <a:ext cx="2115403" cy="648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NST 2 Theory of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6392A9-3BC2-EF78-5C73-0C747945CA8C}"/>
              </a:ext>
            </a:extLst>
          </p:cNvPr>
          <p:cNvSpPr/>
          <p:nvPr/>
        </p:nvSpPr>
        <p:spPr>
          <a:xfrm>
            <a:off x="4455881" y="1585415"/>
            <a:ext cx="2115403" cy="648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Goals/targets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61F864-7CE3-E43A-B979-5B8C1E09B7B6}"/>
              </a:ext>
            </a:extLst>
          </p:cNvPr>
          <p:cNvSpPr/>
          <p:nvPr/>
        </p:nvSpPr>
        <p:spPr>
          <a:xfrm>
            <a:off x="2872740" y="3800474"/>
            <a:ext cx="2115403" cy="648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6F72DA-E29E-F0C5-7CD0-F55A7FC41948}"/>
              </a:ext>
            </a:extLst>
          </p:cNvPr>
          <p:cNvSpPr/>
          <p:nvPr/>
        </p:nvSpPr>
        <p:spPr>
          <a:xfrm>
            <a:off x="402495" y="5067794"/>
            <a:ext cx="2115403" cy="648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Strategic interventions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BA21D1-90ED-63AA-D82D-893BA789BABE}"/>
              </a:ext>
            </a:extLst>
          </p:cNvPr>
          <p:cNvSpPr/>
          <p:nvPr/>
        </p:nvSpPr>
        <p:spPr>
          <a:xfrm>
            <a:off x="4461944" y="2645386"/>
            <a:ext cx="2115403" cy="648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Priority areas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97138D-2F57-78D3-32FC-883B6E5F11B9}"/>
              </a:ext>
            </a:extLst>
          </p:cNvPr>
          <p:cNvSpPr/>
          <p:nvPr/>
        </p:nvSpPr>
        <p:spPr>
          <a:xfrm>
            <a:off x="1960614" y="2654488"/>
            <a:ext cx="2115403" cy="648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Priority areas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AFDE4F-EC2F-FD7C-8FEB-F19281CC8D4C}"/>
              </a:ext>
            </a:extLst>
          </p:cNvPr>
          <p:cNvSpPr/>
          <p:nvPr/>
        </p:nvSpPr>
        <p:spPr>
          <a:xfrm>
            <a:off x="554895" y="3800474"/>
            <a:ext cx="2115403" cy="648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Outcomes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635D29-9807-5D40-B15A-201729DB3B94}"/>
              </a:ext>
            </a:extLst>
          </p:cNvPr>
          <p:cNvSpPr/>
          <p:nvPr/>
        </p:nvSpPr>
        <p:spPr>
          <a:xfrm>
            <a:off x="2767026" y="5083806"/>
            <a:ext cx="2115403" cy="648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Strategic interventions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C246DC-A343-A224-2BFE-A89D38F65EA4}"/>
              </a:ext>
            </a:extLst>
          </p:cNvPr>
          <p:cNvCxnSpPr/>
          <p:nvPr/>
        </p:nvCxnSpPr>
        <p:spPr>
          <a:xfrm flipV="1">
            <a:off x="3193576" y="2147668"/>
            <a:ext cx="1262305" cy="473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EC283B-30C9-0FB1-B815-A62D2921C458}"/>
              </a:ext>
            </a:extLst>
          </p:cNvPr>
          <p:cNvCxnSpPr/>
          <p:nvPr/>
        </p:nvCxnSpPr>
        <p:spPr>
          <a:xfrm flipV="1">
            <a:off x="5617076" y="2250393"/>
            <a:ext cx="0" cy="387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5C23CA-745E-589D-BA65-F11C27DF7417}"/>
              </a:ext>
            </a:extLst>
          </p:cNvPr>
          <p:cNvCxnSpPr/>
          <p:nvPr/>
        </p:nvCxnSpPr>
        <p:spPr>
          <a:xfrm flipV="1">
            <a:off x="1169158" y="3306516"/>
            <a:ext cx="1262305" cy="473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E3F8F9-F509-231C-861C-1ED3D36C8729}"/>
              </a:ext>
            </a:extLst>
          </p:cNvPr>
          <p:cNvCxnSpPr>
            <a:endCxn id="22" idx="2"/>
          </p:cNvCxnSpPr>
          <p:nvPr/>
        </p:nvCxnSpPr>
        <p:spPr>
          <a:xfrm flipH="1" flipV="1">
            <a:off x="3018316" y="3302756"/>
            <a:ext cx="1443628" cy="481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A195D8-CEAF-8894-640F-DAED6C0C5A26}"/>
              </a:ext>
            </a:extLst>
          </p:cNvPr>
          <p:cNvCxnSpPr/>
          <p:nvPr/>
        </p:nvCxnSpPr>
        <p:spPr>
          <a:xfrm flipV="1">
            <a:off x="829044" y="4469299"/>
            <a:ext cx="631153" cy="59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084AC7-D52F-51DE-A421-6E4E0C5BF1CC}"/>
              </a:ext>
            </a:extLst>
          </p:cNvPr>
          <p:cNvCxnSpPr/>
          <p:nvPr/>
        </p:nvCxnSpPr>
        <p:spPr>
          <a:xfrm flipH="1" flipV="1">
            <a:off x="2326886" y="4485311"/>
            <a:ext cx="1287978" cy="59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own Arrow 30">
            <a:extLst>
              <a:ext uri="{FF2B5EF4-FFF2-40B4-BE49-F238E27FC236}">
                <a16:creationId xmlns:a16="http://schemas.microsoft.com/office/drawing/2014/main" id="{D47B8E56-2DE2-5C3E-8181-3594A62D2949}"/>
              </a:ext>
            </a:extLst>
          </p:cNvPr>
          <p:cNvSpPr/>
          <p:nvPr/>
        </p:nvSpPr>
        <p:spPr>
          <a:xfrm rot="10800000">
            <a:off x="6672389" y="1385246"/>
            <a:ext cx="401512" cy="44150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B0415F-0D66-E917-FE81-C7759D19B119}"/>
              </a:ext>
            </a:extLst>
          </p:cNvPr>
          <p:cNvSpPr/>
          <p:nvPr/>
        </p:nvSpPr>
        <p:spPr>
          <a:xfrm>
            <a:off x="7366033" y="2365274"/>
            <a:ext cx="2115403" cy="6482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SSPs Theory of change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AFA0A-1DCD-4B7E-E860-7109EF88D545}"/>
              </a:ext>
            </a:extLst>
          </p:cNvPr>
          <p:cNvSpPr/>
          <p:nvPr/>
        </p:nvSpPr>
        <p:spPr>
          <a:xfrm>
            <a:off x="9863371" y="2655346"/>
            <a:ext cx="2115403" cy="64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DDSs Theory of change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DF9465-E327-7C71-1021-923614D7E536}"/>
              </a:ext>
            </a:extLst>
          </p:cNvPr>
          <p:cNvSpPr/>
          <p:nvPr/>
        </p:nvSpPr>
        <p:spPr>
          <a:xfrm>
            <a:off x="8257313" y="3716440"/>
            <a:ext cx="2115403" cy="648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NST 2 M&amp;E Matrix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95FCA8-B2B9-E595-4F7A-78C92CCEACE5}"/>
              </a:ext>
            </a:extLst>
          </p:cNvPr>
          <p:cNvSpPr/>
          <p:nvPr/>
        </p:nvSpPr>
        <p:spPr>
          <a:xfrm>
            <a:off x="7346377" y="4736790"/>
            <a:ext cx="2115403" cy="64826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SSPs M&amp;E matrix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E55694-07D9-ACB6-16D0-348DBE3469A7}"/>
              </a:ext>
            </a:extLst>
          </p:cNvPr>
          <p:cNvSpPr/>
          <p:nvPr/>
        </p:nvSpPr>
        <p:spPr>
          <a:xfrm>
            <a:off x="9730018" y="5083807"/>
            <a:ext cx="2115403" cy="64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DDSs M&amp;E matrix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63F3B9-5A56-D5D1-5BEF-52C83E7A3811}"/>
              </a:ext>
            </a:extLst>
          </p:cNvPr>
          <p:cNvCxnSpPr/>
          <p:nvPr/>
        </p:nvCxnSpPr>
        <p:spPr>
          <a:xfrm flipV="1">
            <a:off x="8430069" y="1865018"/>
            <a:ext cx="351315" cy="4409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867662-0F7C-DC9A-FC10-4DE35688DE24}"/>
              </a:ext>
            </a:extLst>
          </p:cNvPr>
          <p:cNvCxnSpPr/>
          <p:nvPr/>
        </p:nvCxnSpPr>
        <p:spPr>
          <a:xfrm flipH="1" flipV="1">
            <a:off x="9964796" y="1862726"/>
            <a:ext cx="651288" cy="755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A001BC-BBCB-4780-6A0F-80AB4101DC9E}"/>
              </a:ext>
            </a:extLst>
          </p:cNvPr>
          <p:cNvCxnSpPr/>
          <p:nvPr/>
        </p:nvCxnSpPr>
        <p:spPr>
          <a:xfrm flipV="1">
            <a:off x="8490953" y="4448743"/>
            <a:ext cx="201266" cy="2548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B376206-2DE0-BB35-4AEA-8823A4D710BB}"/>
              </a:ext>
            </a:extLst>
          </p:cNvPr>
          <p:cNvCxnSpPr/>
          <p:nvPr/>
        </p:nvCxnSpPr>
        <p:spPr>
          <a:xfrm flipH="1" flipV="1">
            <a:off x="9810126" y="4418120"/>
            <a:ext cx="437919" cy="6428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581A22-8228-2CDA-B4B3-C89CEF1E6ECB}"/>
              </a:ext>
            </a:extLst>
          </p:cNvPr>
          <p:cNvCxnSpPr/>
          <p:nvPr/>
        </p:nvCxnSpPr>
        <p:spPr>
          <a:xfrm>
            <a:off x="7255130" y="3543215"/>
            <a:ext cx="47236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FD994BC-E0FC-A627-3193-06B712CF5346}"/>
              </a:ext>
            </a:extLst>
          </p:cNvPr>
          <p:cNvSpPr txBox="1"/>
          <p:nvPr/>
        </p:nvSpPr>
        <p:spPr>
          <a:xfrm>
            <a:off x="280270" y="1266866"/>
            <a:ext cx="273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NST2 Theory of change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2546D0-7E9A-3D54-34A3-88699875FDA1}"/>
              </a:ext>
            </a:extLst>
          </p:cNvPr>
          <p:cNvCxnSpPr/>
          <p:nvPr/>
        </p:nvCxnSpPr>
        <p:spPr>
          <a:xfrm flipH="1" flipV="1">
            <a:off x="9529204" y="2689408"/>
            <a:ext cx="297185" cy="275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9C25E6-4FF1-4541-40BC-BD36EF698866}"/>
              </a:ext>
            </a:extLst>
          </p:cNvPr>
          <p:cNvCxnSpPr/>
          <p:nvPr/>
        </p:nvCxnSpPr>
        <p:spPr>
          <a:xfrm flipH="1" flipV="1">
            <a:off x="9429116" y="5387120"/>
            <a:ext cx="297185" cy="275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EA519B51-770A-F68F-F642-3DBE045EF3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9613" y="-90488"/>
            <a:ext cx="11482387" cy="581026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SzPts val="1800"/>
            </a:pPr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Lessons informing NST2 elaboration</a:t>
            </a:r>
            <a:endParaRPr lang="en-US" altLang="en-US" sz="2800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B8997DB5-07B6-624D-FF12-8DD37EA2709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34975" y="822325"/>
            <a:ext cx="11185525" cy="5399088"/>
          </a:xfrm>
        </p:spPr>
        <p:txBody>
          <a:bodyPr/>
          <a:lstStyle/>
          <a:p>
            <a:pPr marL="488950" lvl="1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Achievement of NST1 was affected by a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combination of shocks </a:t>
            </a: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(Covid-19, Disasters and Inflation crisis) and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implementation challenges</a:t>
            </a:r>
          </a:p>
          <a:p>
            <a:pPr marL="488950" lvl="1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NST2 builds on the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lessons from the NST1 implementation </a:t>
            </a: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and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continues the drive towards Vision 2050</a:t>
            </a:r>
          </a:p>
          <a:p>
            <a:pPr marL="488950" lvl="1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NST2 needs to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enhance the way of doing business </a:t>
            </a:r>
          </a:p>
          <a:p>
            <a:pPr marL="1474788" lvl="4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Improve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quality and scale</a:t>
            </a:r>
          </a:p>
          <a:p>
            <a:pPr marL="1474788" lvl="4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Build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resilience </a:t>
            </a:r>
          </a:p>
          <a:p>
            <a:pPr marL="1474788" lvl="4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Integrate</a:t>
            </a: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 plans, programmes, projects &amp; </a:t>
            </a: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implement faster </a:t>
            </a:r>
          </a:p>
          <a:p>
            <a:pPr marL="1474788" lvl="4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r>
              <a:rPr lang="en-US" altLang="en-US" sz="1800" b="1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Enhance engagement </a:t>
            </a:r>
            <a:r>
              <a:rPr lang="en-US" altLang="en-US" sz="1800">
                <a:latin typeface="Book Antiqua" panose="02040602050305030304" pitchFamily="18" charset="0"/>
                <a:cs typeface="Tahoma" panose="020B0604030504040204" pitchFamily="34" charset="0"/>
                <a:sym typeface="Tahoma" panose="020B0604030504040204" pitchFamily="34" charset="0"/>
              </a:rPr>
              <a:t>of stakeholders e.g. private sector, CSOs, DPs, citizens, etc.</a:t>
            </a:r>
          </a:p>
          <a:p>
            <a:pPr marL="1474788" lvl="4" indent="-28575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 typeface="Wingdings" pitchFamily="2" charset="2"/>
              <a:buChar char="§"/>
            </a:pPr>
            <a:endParaRPr lang="en-US" altLang="en-US" sz="1800">
              <a:latin typeface="Book Antiqua" panose="020406020503050303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ct val="0"/>
              </a:spcBef>
              <a:buClr>
                <a:srgbClr val="29C000"/>
              </a:buClr>
              <a:buSzPts val="1400"/>
              <a:buFontTx/>
              <a:buNone/>
            </a:pPr>
            <a:endParaRPr lang="en-US" altLang="en-US" sz="1800">
              <a:solidFill>
                <a:srgbClr val="000000"/>
              </a:solidFill>
              <a:latin typeface="Book Antiqua" panose="02040602050305030304" pitchFamily="18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399ACCEE-CD49-CE20-BBCB-F7D5FF36BD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-144463"/>
            <a:ext cx="11723687" cy="377826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SzPts val="1800"/>
            </a:pPr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Macroeconomic requirements for NST2</a:t>
            </a:r>
            <a:endParaRPr lang="en-US" altLang="en-US" sz="2800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A43ADE-2214-FD4B-408F-F50556747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989115"/>
              </p:ext>
            </p:extLst>
          </p:nvPr>
        </p:nvGraphicFramePr>
        <p:xfrm>
          <a:off x="1253698" y="551716"/>
          <a:ext cx="9684603" cy="42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3255BD19-FC92-A411-FAC8-243E8FE896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0888" y="-87313"/>
            <a:ext cx="10591800" cy="646113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SzPts val="1800"/>
            </a:pPr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Macroeconomic requirements for NST2 cont’d</a:t>
            </a:r>
            <a:endParaRPr lang="en-US" altLang="en-US" sz="2800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043" name="Picture 2" descr="https://lh7-rt.googleusercontent.com/docsz/AD_4nXemRwS5jn1Xf0AAVpCWoZ5IamR12-152cmFfoBwp4NdJF8PQ1imO6L46p8sd3lSWmtdVvCM8AlEwVEp2ml0eUu9wcMUAY2hWH6edf3tmmJQbDUOS_fPk5w1_zqd8DzuQESgscCQkfIKIMdhamYFa2OE7JSaAvszWKWTJWbt?key=uLMgDBj-M4sV9tBWsNtAkg">
            <a:extLst>
              <a:ext uri="{FF2B5EF4-FFF2-40B4-BE49-F238E27FC236}">
                <a16:creationId xmlns:a16="http://schemas.microsoft.com/office/drawing/2014/main" id="{8FBDE32A-36E0-CD4D-C6FF-DBEF3845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0475"/>
            <a:ext cx="75866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2">
            <a:extLst>
              <a:ext uri="{FF2B5EF4-FFF2-40B4-BE49-F238E27FC236}">
                <a16:creationId xmlns:a16="http://schemas.microsoft.com/office/drawing/2014/main" id="{EB2307D7-4BF4-3048-E8E9-44FE0833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738" y="1344613"/>
            <a:ext cx="3690937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Increasing exports from USD 3.5 billion in 2023 to USD 7.3 billion in 2029 driven by tourism, mining, manufacturing,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Increasing private investment from 2.2 Bn (15.9% of GDP)  to 4.6Bn USD  (21.5% of GDP)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More than doubling savings rate to 25.9%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87045" name="Rectangle 6">
            <a:extLst>
              <a:ext uri="{FF2B5EF4-FFF2-40B4-BE49-F238E27FC236}">
                <a16:creationId xmlns:a16="http://schemas.microsoft.com/office/drawing/2014/main" id="{A1FA8B2F-A74A-9451-3829-4C40D9FFE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5343525"/>
            <a:ext cx="803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>
                <a:solidFill>
                  <a:srgbClr val="376092"/>
                </a:solidFill>
                <a:latin typeface="Times New Roman" panose="02020603050405020304" pitchFamily="18" charset="0"/>
              </a:rPr>
              <a:t>Projections 2024-2029: Investment </a:t>
            </a:r>
            <a:r>
              <a:rPr lang="en-US" altLang="en-US" sz="1400" b="1" i="1">
                <a:solidFill>
                  <a:srgbClr val="376092"/>
                </a:solidFill>
                <a:latin typeface="Times New Roman" panose="02020603050405020304" pitchFamily="18" charset="0"/>
              </a:rPr>
              <a:t>(in billion  USD)</a:t>
            </a:r>
            <a:r>
              <a:rPr lang="en-US" altLang="en-US" b="1" i="1">
                <a:solidFill>
                  <a:srgbClr val="376092"/>
                </a:solidFill>
                <a:latin typeface="Times New Roman" panose="02020603050405020304" pitchFamily="18" charset="0"/>
              </a:rPr>
              <a:t> – National Savings </a:t>
            </a:r>
            <a:r>
              <a:rPr lang="en-US" altLang="en-US" sz="1400" b="1" i="1">
                <a:solidFill>
                  <a:srgbClr val="376092"/>
                </a:solidFill>
                <a:latin typeface="Times New Roman" panose="02020603050405020304" pitchFamily="18" charset="0"/>
              </a:rPr>
              <a:t>(in %  of GDP) 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9F27B4B6-8ACF-EC15-D77E-0A7A387A92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8188" y="-95250"/>
            <a:ext cx="11453812" cy="581025"/>
          </a:xfrm>
        </p:spPr>
        <p:txBody>
          <a:bodyPr/>
          <a:lstStyle/>
          <a:p>
            <a:pPr marL="342900" indent="-342900" algn="ctr">
              <a:lnSpc>
                <a:spcPct val="150000"/>
              </a:lnSpc>
              <a:buClr>
                <a:srgbClr val="0000CC"/>
              </a:buClr>
              <a:buSzPts val="1800"/>
            </a:pPr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NST2 high impact results</a:t>
            </a:r>
            <a:endParaRPr lang="en-US" altLang="en-US" sz="2800" b="1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7D03C8-9EEF-D78F-5FE9-56A7A1B64C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477500"/>
              </p:ext>
            </p:extLst>
          </p:nvPr>
        </p:nvGraphicFramePr>
        <p:xfrm>
          <a:off x="-737118" y="485775"/>
          <a:ext cx="13006873" cy="596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>
            <a:extLst>
              <a:ext uri="{FF2B5EF4-FFF2-40B4-BE49-F238E27FC236}">
                <a16:creationId xmlns:a16="http://schemas.microsoft.com/office/drawing/2014/main" id="{0D716E63-9901-E581-2132-2D53BCF5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99" y="2367171"/>
            <a:ext cx="766568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 3" pitchFamily="2" charset="2"/>
              <a:buNone/>
            </a:pPr>
            <a:r>
              <a:rPr lang="en-US" altLang="en-US" sz="6600" b="1" dirty="0">
                <a:solidFill>
                  <a:srgbClr val="192EF7"/>
                </a:solidFill>
                <a:latin typeface="Arial" panose="020B0604020202020204" pitchFamily="34" charset="0"/>
                <a:ea typeface="MS PMincho" panose="02020600040205080304" pitchFamily="18" charset="-128"/>
                <a:cs typeface="Arial" panose="020B0604020202020204" pitchFamily="34" charset="0"/>
              </a:rPr>
              <a:t>Economic Transformation</a:t>
            </a:r>
            <a:endParaRPr lang="en-GB" altLang="en-US" sz="6600" b="1" dirty="0">
              <a:solidFill>
                <a:srgbClr val="192EF7"/>
              </a:solidFill>
              <a:latin typeface="Arial" panose="020B0604020202020204" pitchFamily="34" charset="0"/>
              <a:ea typeface="MS PMincho" panose="02020600040205080304" pitchFamily="18" charset="-128"/>
              <a:cs typeface="Arial" panose="020B0604020202020204" pitchFamily="34" charset="0"/>
            </a:endParaRPr>
          </a:p>
        </p:txBody>
      </p:sp>
      <p:pic>
        <p:nvPicPr>
          <p:cNvPr id="303106" name="Picture 2" descr="Emblem of Rwanda - Wikipedia">
            <a:extLst>
              <a:ext uri="{FF2B5EF4-FFF2-40B4-BE49-F238E27FC236}">
                <a16:creationId xmlns:a16="http://schemas.microsoft.com/office/drawing/2014/main" id="{293B6CA9-0AFD-8445-66BE-02AFEC80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78" y="872130"/>
            <a:ext cx="1089122" cy="11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B8D8B01A-31E2-A8E6-49F1-CD7ABEDAA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875566-23D6-1940-83BB-F4F1C016F78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itle 1">
            <a:extLst>
              <a:ext uri="{FF2B5EF4-FFF2-40B4-BE49-F238E27FC236}">
                <a16:creationId xmlns:a16="http://schemas.microsoft.com/office/drawing/2014/main" id="{7DB8B303-437D-D8FA-6242-F3D4BABF51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10972800" cy="430213"/>
          </a:xfrm>
        </p:spPr>
        <p:txBody>
          <a:bodyPr/>
          <a:lstStyle/>
          <a:p>
            <a:pPr algn="ctr"/>
            <a:r>
              <a:rPr lang="en-US" altLang="en-US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NST2 Economic Transformation priorities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484141-BC3B-9E2C-17E8-E3ACC3DBA7C1}"/>
              </a:ext>
            </a:extLst>
          </p:cNvPr>
          <p:cNvSpPr/>
          <p:nvPr/>
        </p:nvSpPr>
        <p:spPr>
          <a:xfrm>
            <a:off x="360363" y="722544"/>
            <a:ext cx="963960" cy="96396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486011-117D-3770-B9BE-9A6472DF07CA}"/>
              </a:ext>
            </a:extLst>
          </p:cNvPr>
          <p:cNvGrpSpPr/>
          <p:nvPr/>
        </p:nvGrpSpPr>
        <p:grpSpPr>
          <a:xfrm>
            <a:off x="1374635" y="613832"/>
            <a:ext cx="10483666" cy="1299017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C3BF709C-C5D0-A9A1-8300-5BAC043D010F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117DD844-35E2-8F18-365F-D902D4BBEBE9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/>
            <a:p>
              <a:pPr marL="228600" lvl="0" indent="-22860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US" sz="1400" b="1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Achieve over 6% annual Agriculture growth and ensure modernization of the sector</a:t>
              </a:r>
            </a:p>
            <a:p>
              <a: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en-US" sz="1200" b="0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Scale up access to modern inputs,</a:t>
              </a:r>
              <a:r>
                <a:rPr lang="en-US" sz="1200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 technology and extension services</a:t>
              </a:r>
            </a:p>
            <a:p>
              <a: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en-US" sz="1200" b="0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Improving animal resources production through professional farming, improved breeds, extension services and </a:t>
              </a:r>
              <a:r>
                <a:rPr lang="en-US" sz="1200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feeds and raise milk    production to meet industry demand i.e. Milk Powder Plant</a:t>
              </a:r>
            </a:p>
            <a:p>
              <a: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en-US" sz="1200" kern="120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De-risking the sector through addressing value chain issues, post-harvest, insurance and scaling up financing</a:t>
              </a:r>
              <a:endParaRPr lang="en-U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30E6D3-1366-16D2-A16E-9FDFF84B9743}"/>
              </a:ext>
            </a:extLst>
          </p:cNvPr>
          <p:cNvGrpSpPr/>
          <p:nvPr/>
        </p:nvGrpSpPr>
        <p:grpSpPr>
          <a:xfrm>
            <a:off x="1318859" y="2046268"/>
            <a:ext cx="10483666" cy="1401795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02991484-45C4-DDD6-05F0-D50F18CE230F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Pentagon 4">
              <a:extLst>
                <a:ext uri="{FF2B5EF4-FFF2-40B4-BE49-F238E27FC236}">
                  <a16:creationId xmlns:a16="http://schemas.microsoft.com/office/drawing/2014/main" id="{4B30F1F5-239B-7B13-2411-D64D4B25067A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>
                <a:buFont typeface="+mj-lt"/>
                <a:buAutoNum type="arabicPeriod" startAt="2"/>
              </a:pPr>
              <a:r>
                <a:rPr lang="en-US" dirty="0"/>
                <a:t>Achieve 10% annual growth in Industry (with focus on manufacturing) and double export revenues from $3.5 billion to $7.3 billion and increase tourism revenues by 80% to over $1Bn. </a:t>
              </a:r>
            </a:p>
            <a:p>
              <a:pPr marL="730250" lvl="1" indent="-285750"/>
              <a:r>
                <a:rPr lang="en-US" sz="1200" dirty="0"/>
                <a:t>Exports diversification and promotion of Made in Rwanda to reduce the trade deficit with focus on key industries</a:t>
              </a:r>
            </a:p>
            <a:p>
              <a:pPr marL="730250" lvl="1" indent="-285750"/>
              <a:r>
                <a:rPr lang="en-US" sz="1200" dirty="0"/>
                <a:t>Develop logistics and support standards for MSMEs to export</a:t>
              </a:r>
            </a:p>
            <a:p>
              <a:pPr marL="730250" lvl="1" indent="-285750"/>
              <a:r>
                <a:rPr lang="en-US" sz="1200" dirty="0"/>
                <a:t>Double private investment from $2.2 billion (15.9% of GDP) to $4.6 billion (21.5% of GDP)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9DB71-D663-D088-CDBF-01BA54F1C35A}"/>
              </a:ext>
            </a:extLst>
          </p:cNvPr>
          <p:cNvGrpSpPr/>
          <p:nvPr/>
        </p:nvGrpSpPr>
        <p:grpSpPr>
          <a:xfrm>
            <a:off x="1244214" y="3581480"/>
            <a:ext cx="10483666" cy="1590014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BA6F217F-F850-4C69-68C4-01D0B2C85523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Pentagon 4">
              <a:extLst>
                <a:ext uri="{FF2B5EF4-FFF2-40B4-BE49-F238E27FC236}">
                  <a16:creationId xmlns:a16="http://schemas.microsoft.com/office/drawing/2014/main" id="{048E6653-4B54-3852-60B4-5CE437A0C36D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 marL="457200" indent="-457200">
                <a:lnSpc>
                  <a:spcPct val="150000"/>
                </a:lnSpc>
                <a:buFont typeface="+mj-lt"/>
                <a:buAutoNum type="arabicPeriod" startAt="4"/>
              </a:pPr>
              <a:r>
                <a:rPr lang="en-US" sz="14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Enhance connectivity, urbanization and settlements for growth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Improving public transport services in urban and rural areas and promote e-mobility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Expanding transport infrastructure (including marine transport) with focus on productive areas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Complete </a:t>
              </a:r>
              <a:r>
                <a:rPr lang="en-US" sz="1200" kern="0" dirty="0" err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Bugesera</a:t>
              </a: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 Airport and scale up </a:t>
              </a:r>
              <a:r>
                <a:rPr lang="en-US" sz="1200" kern="0" dirty="0" err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RwandAir</a:t>
              </a: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 capacity (passengers and cargo)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Develop affordable houses for rental and purchase in urban areas working with private sector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Reduce informal settlements through upgrading and rehousing working with communities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143A03-4F81-743F-CD74-6EAECA6B13C4}"/>
              </a:ext>
            </a:extLst>
          </p:cNvPr>
          <p:cNvGrpSpPr/>
          <p:nvPr/>
        </p:nvGrpSpPr>
        <p:grpSpPr>
          <a:xfrm>
            <a:off x="1402629" y="5339024"/>
            <a:ext cx="10427680" cy="1244020"/>
            <a:chOff x="2332293" y="1050"/>
            <a:chExt cx="8362328" cy="1000813"/>
          </a:xfrm>
          <a:scene3d>
            <a:camera prst="orthographicFront"/>
            <a:lightRig rig="flat" dir="t"/>
          </a:scene3d>
        </p:grpSpPr>
        <p:sp>
          <p:nvSpPr>
            <p:cNvPr id="26" name="Pentagon 25">
              <a:extLst>
                <a:ext uri="{FF2B5EF4-FFF2-40B4-BE49-F238E27FC236}">
                  <a16:creationId xmlns:a16="http://schemas.microsoft.com/office/drawing/2014/main" id="{C0DBE5F4-758F-7227-1A67-7E34A1DAAC8E}"/>
                </a:ext>
              </a:extLst>
            </p:cNvPr>
            <p:cNvSpPr/>
            <p:nvPr/>
          </p:nvSpPr>
          <p:spPr>
            <a:xfrm rot="10800000">
              <a:off x="2332293" y="1051"/>
              <a:ext cx="8302787" cy="1000812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Pentagon 4">
              <a:extLst>
                <a:ext uri="{FF2B5EF4-FFF2-40B4-BE49-F238E27FC236}">
                  <a16:creationId xmlns:a16="http://schemas.microsoft.com/office/drawing/2014/main" id="{E7B84F4A-67B6-C3AD-3B89-D77DB3CDB7A2}"/>
                </a:ext>
              </a:extLst>
            </p:cNvPr>
            <p:cNvSpPr txBox="1"/>
            <p:nvPr/>
          </p:nvSpPr>
          <p:spPr>
            <a:xfrm>
              <a:off x="2642037" y="1050"/>
              <a:ext cx="8052584" cy="10008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25080" tIns="38100" rIns="71120" bIns="38100" numCol="1" spcCol="1270" anchor="ctr" anchorCtr="0">
              <a:noAutofit/>
            </a:bodyPr>
            <a:lstStyle>
              <a:defPPr>
                <a:defRPr lang="en-US"/>
              </a:defPPr>
              <a:lvl1pPr marL="228600" lvl="0" indent="-228600" defTabSz="444500">
                <a:lnSpc>
                  <a:spcPct val="90000"/>
                </a:lnSpc>
                <a:spcAft>
                  <a:spcPct val="35000"/>
                </a:spcAft>
                <a:buFont typeface="+mj-lt"/>
                <a:buAutoNum type="arabicPeriod"/>
                <a:defRPr sz="1400" b="1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1pPr>
              <a:lvl2pPr marL="444500" lvl="1" indent="-166688" defTabSz="444500">
                <a:lnSpc>
                  <a:spcPct val="90000"/>
                </a:lnSpc>
                <a:spcAft>
                  <a:spcPct val="35000"/>
                </a:spcAft>
                <a:buFont typeface="Wingdings" pitchFamily="2" charset="2"/>
                <a:buChar char="§"/>
                <a:defRPr sz="1400" b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defRPr>
              </a:lvl2pPr>
            </a:lstStyle>
            <a:p>
              <a:pPr marL="457200" indent="-457200">
                <a:lnSpc>
                  <a:spcPct val="100000"/>
                </a:lnSpc>
                <a:buFont typeface="+mj-lt"/>
                <a:buAutoNum type="arabicPeriod" startAt="3"/>
              </a:pPr>
              <a:r>
                <a:rPr lang="en-US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Create 1.25 million (250k per year) productive and decent jobs 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Streamline support services (business development, advisory, finance, standards, etc.) to MSMEs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Prioritizing job-intensive programs and projects across public and private sectors leveraging big projects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Strengthening labor market systems to improve planning and matching job-seekers to jobs</a:t>
              </a:r>
            </a:p>
            <a:p>
              <a:pPr marL="1057261" lvl="2" indent="-457200">
                <a:buFont typeface="Wingdings" panose="05000000000000000000" pitchFamily="2" charset="2"/>
                <a:buChar char="§"/>
              </a:pPr>
              <a:r>
                <a:rPr lang="en-US" sz="1200" kern="0" dirty="0">
                  <a:solidFill>
                    <a:srgbClr val="000000"/>
                  </a:solidFill>
                  <a:latin typeface="Book Antiqua" panose="02040602050305030304" pitchFamily="18" charset="0"/>
                  <a:ea typeface="Tahoma"/>
                  <a:cs typeface="Tahoma"/>
                </a:rPr>
                <a:t>Creating a pool of talent for emerging sectors i.e. Financial services Center, Health, Engineering, Digital jobs, etc. 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B0C8423D-B6AB-4CA5-ED36-65E1D48C20D9}"/>
              </a:ext>
            </a:extLst>
          </p:cNvPr>
          <p:cNvSpPr/>
          <p:nvPr/>
        </p:nvSpPr>
        <p:spPr>
          <a:xfrm>
            <a:off x="322733" y="2207747"/>
            <a:ext cx="963960" cy="96396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6241C9-9DB0-595F-90D6-04035AC0AC5D}"/>
              </a:ext>
            </a:extLst>
          </p:cNvPr>
          <p:cNvSpPr/>
          <p:nvPr/>
        </p:nvSpPr>
        <p:spPr>
          <a:xfrm>
            <a:off x="289719" y="3816135"/>
            <a:ext cx="950577" cy="96396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56E69B-12D2-D4AB-627B-FEFB0F1D1561}"/>
              </a:ext>
            </a:extLst>
          </p:cNvPr>
          <p:cNvSpPr/>
          <p:nvPr/>
        </p:nvSpPr>
        <p:spPr>
          <a:xfrm>
            <a:off x="219075" y="5339024"/>
            <a:ext cx="1095920" cy="1100279"/>
          </a:xfrm>
          <a:prstGeom prst="ellipse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10.xml><?xml version="1.0" encoding="utf-8"?>
<a:theme xmlns:a="http://schemas.openxmlformats.org/drawingml/2006/main" name="10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ffice Theme">
  <a:themeElements>
    <a:clrScheme name="Custom 3">
      <a:dk1>
        <a:srgbClr val="0B000C"/>
      </a:dk1>
      <a:lt1>
        <a:srgbClr val="FFFFFF"/>
      </a:lt1>
      <a:dk2>
        <a:srgbClr val="54156B"/>
      </a:dk2>
      <a:lt2>
        <a:srgbClr val="EAE9E5"/>
      </a:lt2>
      <a:accent1>
        <a:srgbClr val="F1B434"/>
      </a:accent1>
      <a:accent2>
        <a:srgbClr val="0097A9"/>
      </a:accent2>
      <a:accent3>
        <a:srgbClr val="9D9DA0"/>
      </a:accent3>
      <a:accent4>
        <a:srgbClr val="8064A2"/>
      </a:accent4>
      <a:accent5>
        <a:srgbClr val="6FC3D4"/>
      </a:accent5>
      <a:accent6>
        <a:srgbClr val="375FA0"/>
      </a:accent6>
      <a:hlink>
        <a:srgbClr val="DE9E40"/>
      </a:hlink>
      <a:folHlink>
        <a:srgbClr val="65A7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ustom Template">
  <a:themeElements>
    <a:clrScheme name="Custom Template 1">
      <a:dk1>
        <a:srgbClr val="000000"/>
      </a:dk1>
      <a:lt1>
        <a:srgbClr val="FFFFFF"/>
      </a:lt1>
      <a:dk2>
        <a:srgbClr val="808080"/>
      </a:dk2>
      <a:lt2>
        <a:srgbClr val="C0C0C0"/>
      </a:lt2>
      <a:accent1>
        <a:srgbClr val="11A0DB"/>
      </a:accent1>
      <a:accent2>
        <a:srgbClr val="20603E"/>
      </a:accent2>
      <a:accent3>
        <a:srgbClr val="FFFFFF"/>
      </a:accent3>
      <a:accent4>
        <a:srgbClr val="000000"/>
      </a:accent4>
      <a:accent5>
        <a:srgbClr val="AACDEA"/>
      </a:accent5>
      <a:accent6>
        <a:srgbClr val="1C5637"/>
      </a:accent6>
      <a:hlink>
        <a:srgbClr val="F9D20A"/>
      </a:hlink>
      <a:folHlink>
        <a:srgbClr val="97999B"/>
      </a:folHlink>
    </a:clrScheme>
    <a:fontScheme name="Custom Template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Geneva"/>
          </a:defRPr>
        </a:defPPr>
      </a:lstStyle>
    </a:lnDef>
  </a:objectDefaults>
  <a:extraClrSchemeLst>
    <a:extraClrScheme>
      <a:clrScheme name="Custom Template 1">
        <a:dk1>
          <a:srgbClr val="000000"/>
        </a:dk1>
        <a:lt1>
          <a:srgbClr val="FFFFFF"/>
        </a:lt1>
        <a:dk2>
          <a:srgbClr val="808080"/>
        </a:dk2>
        <a:lt2>
          <a:srgbClr val="C0C0C0"/>
        </a:lt2>
        <a:accent1>
          <a:srgbClr val="11A0DB"/>
        </a:accent1>
        <a:accent2>
          <a:srgbClr val="20603E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1C5637"/>
        </a:accent6>
        <a:hlink>
          <a:srgbClr val="F9D20A"/>
        </a:hlink>
        <a:folHlink>
          <a:srgbClr val="9799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Template">
  <a:themeElements>
    <a:clrScheme name="Custom Template 1">
      <a:dk1>
        <a:srgbClr val="000000"/>
      </a:dk1>
      <a:lt1>
        <a:srgbClr val="FFFFFF"/>
      </a:lt1>
      <a:dk2>
        <a:srgbClr val="808080"/>
      </a:dk2>
      <a:lt2>
        <a:srgbClr val="C0C0C0"/>
      </a:lt2>
      <a:accent1>
        <a:srgbClr val="11A0DB"/>
      </a:accent1>
      <a:accent2>
        <a:srgbClr val="20603E"/>
      </a:accent2>
      <a:accent3>
        <a:srgbClr val="FFFFFF"/>
      </a:accent3>
      <a:accent4>
        <a:srgbClr val="000000"/>
      </a:accent4>
      <a:accent5>
        <a:srgbClr val="AACDEA"/>
      </a:accent5>
      <a:accent6>
        <a:srgbClr val="1C5637"/>
      </a:accent6>
      <a:hlink>
        <a:srgbClr val="F9D20A"/>
      </a:hlink>
      <a:folHlink>
        <a:srgbClr val="97999B"/>
      </a:folHlink>
    </a:clrScheme>
    <a:fontScheme name="Custom Template">
      <a:majorFont>
        <a:latin typeface="Arial"/>
        <a:ea typeface="ヒラギノ角ゴ Pro W3"/>
        <a:cs typeface="Geneva"/>
      </a:majorFont>
      <a:minorFont>
        <a:latin typeface="Arial"/>
        <a:ea typeface="ヒラギノ角ゴ Pro W3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Genev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/>
            <a:cs typeface="Geneva"/>
          </a:defRPr>
        </a:defPPr>
      </a:lstStyle>
    </a:lnDef>
  </a:objectDefaults>
  <a:extraClrSchemeLst>
    <a:extraClrScheme>
      <a:clrScheme name="Custom Template 1">
        <a:dk1>
          <a:srgbClr val="000000"/>
        </a:dk1>
        <a:lt1>
          <a:srgbClr val="FFFFFF"/>
        </a:lt1>
        <a:dk2>
          <a:srgbClr val="808080"/>
        </a:dk2>
        <a:lt2>
          <a:srgbClr val="C0C0C0"/>
        </a:lt2>
        <a:accent1>
          <a:srgbClr val="11A0DB"/>
        </a:accent1>
        <a:accent2>
          <a:srgbClr val="20603E"/>
        </a:accent2>
        <a:accent3>
          <a:srgbClr val="FFFFFF"/>
        </a:accent3>
        <a:accent4>
          <a:srgbClr val="000000"/>
        </a:accent4>
        <a:accent5>
          <a:srgbClr val="AACDEA"/>
        </a:accent5>
        <a:accent6>
          <a:srgbClr val="1C5637"/>
        </a:accent6>
        <a:hlink>
          <a:srgbClr val="F9D20A"/>
        </a:hlink>
        <a:folHlink>
          <a:srgbClr val="9799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6FB12D"/>
        </a:accent1>
        <a:accent2>
          <a:srgbClr val="D2D1B7"/>
        </a:accent2>
        <a:accent3>
          <a:srgbClr val="FFFFFF"/>
        </a:accent3>
        <a:accent4>
          <a:srgbClr val="000000"/>
        </a:accent4>
        <a:accent5>
          <a:srgbClr val="BBD5AD"/>
        </a:accent5>
        <a:accent6>
          <a:srgbClr val="BEBDA6"/>
        </a:accent6>
        <a:hlink>
          <a:srgbClr val="336600"/>
        </a:hlink>
        <a:folHlink>
          <a:srgbClr val="D5E3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6FB12D"/>
        </a:accent1>
        <a:accent2>
          <a:srgbClr val="D2D1B7"/>
        </a:accent2>
        <a:accent3>
          <a:srgbClr val="FFFFFF"/>
        </a:accent3>
        <a:accent4>
          <a:srgbClr val="000000"/>
        </a:accent4>
        <a:accent5>
          <a:srgbClr val="BBD5AD"/>
        </a:accent5>
        <a:accent6>
          <a:srgbClr val="BEBDA6"/>
        </a:accent6>
        <a:hlink>
          <a:srgbClr val="336600"/>
        </a:hlink>
        <a:folHlink>
          <a:srgbClr val="D5E3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6FB12D"/>
        </a:accent1>
        <a:accent2>
          <a:srgbClr val="D2D1B7"/>
        </a:accent2>
        <a:accent3>
          <a:srgbClr val="FFFFFF"/>
        </a:accent3>
        <a:accent4>
          <a:srgbClr val="000000"/>
        </a:accent4>
        <a:accent5>
          <a:srgbClr val="BBD5AD"/>
        </a:accent5>
        <a:accent6>
          <a:srgbClr val="BEBDA6"/>
        </a:accent6>
        <a:hlink>
          <a:srgbClr val="336600"/>
        </a:hlink>
        <a:folHlink>
          <a:srgbClr val="D5E3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rigin">
  <a:themeElements>
    <a:clrScheme name="SPU colour scheme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00B0F0"/>
      </a:accent1>
      <a:accent2>
        <a:srgbClr val="29C000"/>
      </a:accent2>
      <a:accent3>
        <a:srgbClr val="FFFF00"/>
      </a:accent3>
      <a:accent4>
        <a:srgbClr val="192EF7"/>
      </a:accent4>
      <a:accent5>
        <a:srgbClr val="F6C120"/>
      </a:accent5>
      <a:accent6>
        <a:srgbClr val="638BAD"/>
      </a:accent6>
      <a:hlink>
        <a:srgbClr val="518592"/>
      </a:hlink>
      <a:folHlink>
        <a:srgbClr val="7F7F7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17718</TotalTime>
  <Words>1520</Words>
  <Application>Microsoft Office PowerPoint</Application>
  <PresentationFormat>Widescreen</PresentationFormat>
  <Paragraphs>161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17</vt:i4>
      </vt:variant>
    </vt:vector>
  </HeadingPairs>
  <TitlesOfParts>
    <vt:vector size="50" baseType="lpstr">
      <vt:lpstr>Arial</vt:lpstr>
      <vt:lpstr>Book Antiqua</vt:lpstr>
      <vt:lpstr>Bookman Old Style</vt:lpstr>
      <vt:lpstr>Calibri</vt:lpstr>
      <vt:lpstr>Geneva</vt:lpstr>
      <vt:lpstr>Gill Sans MT</vt:lpstr>
      <vt:lpstr>Merriweather Sans</vt:lpstr>
      <vt:lpstr>MS PMincho</vt:lpstr>
      <vt:lpstr>Symbol</vt:lpstr>
      <vt:lpstr>Tahoma</vt:lpstr>
      <vt:lpstr>Times New Roman</vt:lpstr>
      <vt:lpstr>Trebuchet MS</vt:lpstr>
      <vt:lpstr>Wingdings</vt:lpstr>
      <vt:lpstr>Wingdings 2</vt:lpstr>
      <vt:lpstr>Wingdings 3</vt:lpstr>
      <vt:lpstr>ヒラギノ角ゴ Pro W3</vt:lpstr>
      <vt:lpstr>Sales Direction 16X9</vt:lpstr>
      <vt:lpstr>3_Origin</vt:lpstr>
      <vt:lpstr>2_Origin</vt:lpstr>
      <vt:lpstr>4_Origin</vt:lpstr>
      <vt:lpstr>5_Origin</vt:lpstr>
      <vt:lpstr>6_Origin</vt:lpstr>
      <vt:lpstr>7_Origin</vt:lpstr>
      <vt:lpstr>8_Origin</vt:lpstr>
      <vt:lpstr>9_Origin</vt:lpstr>
      <vt:lpstr>10_Origin</vt:lpstr>
      <vt:lpstr>11_Origin</vt:lpstr>
      <vt:lpstr>3_Office Theme</vt:lpstr>
      <vt:lpstr>Custom Template</vt:lpstr>
      <vt:lpstr>1_Custom Template</vt:lpstr>
      <vt:lpstr>1_Default Design</vt:lpstr>
      <vt:lpstr>2_Default Design</vt:lpstr>
      <vt:lpstr>3_Default Design</vt:lpstr>
      <vt:lpstr>National Strategy for Transformation (NST2)</vt:lpstr>
      <vt:lpstr>Recap of the National Development Planning Framework</vt:lpstr>
      <vt:lpstr>Integrated Framework for planning, M&amp;E for NST2</vt:lpstr>
      <vt:lpstr>Lessons informing NST2 elaboration</vt:lpstr>
      <vt:lpstr>Macroeconomic requirements for NST2</vt:lpstr>
      <vt:lpstr>Macroeconomic requirements for NST2 cont’d</vt:lpstr>
      <vt:lpstr>NST2 high impact results</vt:lpstr>
      <vt:lpstr>PowerPoint Presentation</vt:lpstr>
      <vt:lpstr>NST2 Economic Transformation priorities </vt:lpstr>
      <vt:lpstr>NST2 Economic Transformation priorities </vt:lpstr>
      <vt:lpstr>PowerPoint Presentation</vt:lpstr>
      <vt:lpstr>NST2 Social Transformation priorities </vt:lpstr>
      <vt:lpstr>PowerPoint Presentation</vt:lpstr>
      <vt:lpstr>NST2 Transformational Governance priorities </vt:lpstr>
      <vt:lpstr>NST2 implementation enablers</vt:lpstr>
      <vt:lpstr>Critical success factors to build 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NDPR</dc:creator>
  <cp:lastModifiedBy>user</cp:lastModifiedBy>
  <cp:revision>589</cp:revision>
  <cp:lastPrinted>2019-10-11T08:09:09Z</cp:lastPrinted>
  <dcterms:created xsi:type="dcterms:W3CDTF">2018-04-19T05:44:11Z</dcterms:created>
  <dcterms:modified xsi:type="dcterms:W3CDTF">2024-11-05T07:35:18Z</dcterms:modified>
</cp:coreProperties>
</file>