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73" r:id="rId6"/>
    <p:sldId id="265" r:id="rId7"/>
    <p:sldId id="261" r:id="rId8"/>
    <p:sldId id="264" r:id="rId9"/>
    <p:sldId id="268" r:id="rId10"/>
    <p:sldId id="267" r:id="rId11"/>
    <p:sldId id="270" r:id="rId12"/>
    <p:sldId id="271" r:id="rId13"/>
    <p:sldId id="274" r:id="rId14"/>
    <p:sldId id="276" r:id="rId15"/>
    <p:sldId id="275" r:id="rId16"/>
    <p:sldId id="277" r:id="rId17"/>
    <p:sldId id="269" r:id="rId18"/>
  </p:sldIdLst>
  <p:sldSz cx="12192000" cy="6858000"/>
  <p:notesSz cx="6858000" cy="9144000"/>
  <p:defaultTextStyle>
    <a:defPPr>
      <a:defRPr lang="en-R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8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/>
              <a:t>Target: 67%</a:t>
            </a:r>
            <a:endParaRPr lang="en-US" sz="2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'[Health Facility -SITUATION OF FP -Aug 2024 CCC.xls]August 2024'!$C$3</c:f>
              <c:strCache>
                <c:ptCount val="1"/>
                <c:pt idx="0">
                  <c:v>FP users at end of 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'[Health Facility -SITUATION OF FP -Aug 2024 CCC.xls]August 2024'!$B$4:$B$19</c:f>
              <c:strCache>
                <c:ptCount val="16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Rubona (ngororera) CS</c:v>
                </c:pt>
                <c:pt idx="13">
                  <c:v>Rususa CS</c:v>
                </c:pt>
                <c:pt idx="14">
                  <c:v>Sovu (Ngororero) CS</c:v>
                </c:pt>
                <c:pt idx="15">
                  <c:v>District</c:v>
                </c:pt>
              </c:strCache>
            </c:strRef>
          </c:cat>
          <c:val>
            <c:numRef>
              <c:f>'[Health Facility -SITUATION OF FP -Aug 2024 CCC.xls]August 2024'!$C$4:$C$19</c:f>
            </c:numRef>
          </c:val>
          <c:extLst>
            <c:ext xmlns:c16="http://schemas.microsoft.com/office/drawing/2014/chart" uri="{C3380CC4-5D6E-409C-BE32-E72D297353CC}">
              <c16:uniqueId val="{00000000-8E82-4984-B6A0-1776E5A57E51}"/>
            </c:ext>
          </c:extLst>
        </c:ser>
        <c:ser>
          <c:idx val="1"/>
          <c:order val="1"/>
          <c:tx>
            <c:strRef>
              <c:f>'[Health Facility -SITUATION OF FP -Aug 2024 CCC.xls]August 2024'!$D$3</c:f>
              <c:strCache>
                <c:ptCount val="1"/>
                <c:pt idx="0">
                  <c:v>Population women reproductive age 15-49years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'[Health Facility -SITUATION OF FP -Aug 2024 CCC.xls]August 2024'!$B$4:$B$19</c:f>
              <c:strCache>
                <c:ptCount val="16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Rubona (ngororera) CS</c:v>
                </c:pt>
                <c:pt idx="13">
                  <c:v>Rususa CS</c:v>
                </c:pt>
                <c:pt idx="14">
                  <c:v>Sovu (Ngororero) CS</c:v>
                </c:pt>
                <c:pt idx="15">
                  <c:v>District</c:v>
                </c:pt>
              </c:strCache>
            </c:strRef>
          </c:cat>
          <c:val>
            <c:numRef>
              <c:f>'[Health Facility -SITUATION OF FP -Aug 2024 CCC.xls]August 2024'!$D$4:$D$19</c:f>
            </c:numRef>
          </c:val>
          <c:extLst>
            <c:ext xmlns:c16="http://schemas.microsoft.com/office/drawing/2014/chart" uri="{C3380CC4-5D6E-409C-BE32-E72D297353CC}">
              <c16:uniqueId val="{00000001-8E82-4984-B6A0-1776E5A57E51}"/>
            </c:ext>
          </c:extLst>
        </c:ser>
        <c:ser>
          <c:idx val="2"/>
          <c:order val="2"/>
          <c:tx>
            <c:strRef>
              <c:f>'[Health Facility -SITUATION OF FP -Aug 2024 CCC.xls]August 2024'!$E$3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'[Health Facility -SITUATION OF FP -Aug 2024 CCC.xls]August 2024'!$B$4:$B$19</c:f>
              <c:strCache>
                <c:ptCount val="16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Rubona (ngororera) CS</c:v>
                </c:pt>
                <c:pt idx="13">
                  <c:v>Rususa CS</c:v>
                </c:pt>
                <c:pt idx="14">
                  <c:v>Sovu (Ngororero) CS</c:v>
                </c:pt>
                <c:pt idx="15">
                  <c:v>District</c:v>
                </c:pt>
              </c:strCache>
            </c:strRef>
          </c:cat>
          <c:val>
            <c:numRef>
              <c:f>'[Health Facility -SITUATION OF FP -Aug 2024 CCC.xls]August 2024'!$E$4:$E$19</c:f>
              <c:numCache>
                <c:formatCode>0.0</c:formatCode>
                <c:ptCount val="16"/>
                <c:pt idx="0">
                  <c:v>57.160999012276001</c:v>
                </c:pt>
                <c:pt idx="1">
                  <c:v>77.047289504036911</c:v>
                </c:pt>
                <c:pt idx="2">
                  <c:v>71.170590132215423</c:v>
                </c:pt>
                <c:pt idx="3">
                  <c:v>40.801186943620174</c:v>
                </c:pt>
                <c:pt idx="4">
                  <c:v>86.87214611872146</c:v>
                </c:pt>
                <c:pt idx="5">
                  <c:v>81.442205726405092</c:v>
                </c:pt>
                <c:pt idx="6">
                  <c:v>69.654576856649399</c:v>
                </c:pt>
                <c:pt idx="7">
                  <c:v>74.598972122722316</c:v>
                </c:pt>
                <c:pt idx="8">
                  <c:v>91.367731367731366</c:v>
                </c:pt>
                <c:pt idx="9">
                  <c:v>73.274528009904046</c:v>
                </c:pt>
                <c:pt idx="10">
                  <c:v>65.18218623481782</c:v>
                </c:pt>
                <c:pt idx="11">
                  <c:v>36.453865947800509</c:v>
                </c:pt>
                <c:pt idx="12">
                  <c:v>78.001341381623064</c:v>
                </c:pt>
                <c:pt idx="13">
                  <c:v>23.651868572861801</c:v>
                </c:pt>
                <c:pt idx="14">
                  <c:v>59.638407036403621</c:v>
                </c:pt>
                <c:pt idx="15">
                  <c:v>64.875854586059063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82-4984-B6A0-1776E5A57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7399056"/>
        <c:axId val="857392816"/>
        <c:axId val="0"/>
      </c:bar3DChart>
      <c:catAx>
        <c:axId val="85739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392816"/>
        <c:crosses val="autoZero"/>
        <c:auto val="1"/>
        <c:lblAlgn val="ctr"/>
        <c:lblOffset val="100"/>
        <c:noMultiLvlLbl val="0"/>
      </c:catAx>
      <c:valAx>
        <c:axId val="85739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39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'[HF-SITUATION OF VACCINATION - April to Aug 2024.xls]April 2024, May 2024, June 2024'!$H$3</c:f>
              <c:strCache>
                <c:ptCount val="1"/>
                <c:pt idx="0">
                  <c:v>ANC 4 standard contacts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'[HF-SITUATION OF VACCINATION - April to Aug 2024.xls]April 2024, May 2024, June 2024'!$G$4:$G$20</c:f>
              <c:strCache>
                <c:ptCount val="17"/>
                <c:pt idx="0">
                  <c:v>Bungwe (ngororero) Fosacom</c:v>
                </c:pt>
                <c:pt idx="1">
                  <c:v>Gashonyi CS</c:v>
                </c:pt>
                <c:pt idx="2">
                  <c:v>Gashubi CS</c:v>
                </c:pt>
                <c:pt idx="3">
                  <c:v>Hindiro FOSACOM</c:v>
                </c:pt>
                <c:pt idx="4">
                  <c:v>Kabaya CS</c:v>
                </c:pt>
                <c:pt idx="5">
                  <c:v>Kageyo (Ngororero) CS</c:v>
                </c:pt>
                <c:pt idx="6">
                  <c:v>Muhororo CS</c:v>
                </c:pt>
                <c:pt idx="7">
                  <c:v>Muramba CS</c:v>
                </c:pt>
                <c:pt idx="8">
                  <c:v>Ntaganzwa CS</c:v>
                </c:pt>
                <c:pt idx="9">
                  <c:v>Nyange A CS</c:v>
                </c:pt>
                <c:pt idx="10">
                  <c:v>Nyange B CS</c:v>
                </c:pt>
                <c:pt idx="11">
                  <c:v>Ramba CS</c:v>
                </c:pt>
                <c:pt idx="12">
                  <c:v>Rubaya (ngororera) CS</c:v>
                </c:pt>
                <c:pt idx="13">
                  <c:v>Rubona (ngororera) CS</c:v>
                </c:pt>
                <c:pt idx="14">
                  <c:v>Rususa CS</c:v>
                </c:pt>
                <c:pt idx="15">
                  <c:v>Sovu (Ngororero) CS</c:v>
                </c:pt>
                <c:pt idx="16">
                  <c:v>District</c:v>
                </c:pt>
              </c:strCache>
            </c:strRef>
          </c:cat>
          <c:val>
            <c:numRef>
              <c:f>'[HF-SITUATION OF VACCINATION - April to Aug 2024.xls]April 2024, May 2024, June 2024'!$H$4:$H$20</c:f>
            </c:numRef>
          </c:val>
          <c:extLst>
            <c:ext xmlns:c16="http://schemas.microsoft.com/office/drawing/2014/chart" uri="{C3380CC4-5D6E-409C-BE32-E72D297353CC}">
              <c16:uniqueId val="{00000000-F4E3-42AB-A169-80559CD28548}"/>
            </c:ext>
          </c:extLst>
        </c:ser>
        <c:ser>
          <c:idx val="1"/>
          <c:order val="1"/>
          <c:tx>
            <c:strRef>
              <c:f>'[HF-SITUATION OF VACCINATION - April to Aug 2024.xls]April 2024, May 2024, June 2024'!$I$3</c:f>
              <c:strCache>
                <c:ptCount val="1"/>
                <c:pt idx="0">
                  <c:v>ANC New Registrations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'[HF-SITUATION OF VACCINATION - April to Aug 2024.xls]April 2024, May 2024, June 2024'!$G$4:$G$20</c:f>
              <c:strCache>
                <c:ptCount val="17"/>
                <c:pt idx="0">
                  <c:v>Bungwe (ngororero) Fosacom</c:v>
                </c:pt>
                <c:pt idx="1">
                  <c:v>Gashonyi CS</c:v>
                </c:pt>
                <c:pt idx="2">
                  <c:v>Gashubi CS</c:v>
                </c:pt>
                <c:pt idx="3">
                  <c:v>Hindiro FOSACOM</c:v>
                </c:pt>
                <c:pt idx="4">
                  <c:v>Kabaya CS</c:v>
                </c:pt>
                <c:pt idx="5">
                  <c:v>Kageyo (Ngororero) CS</c:v>
                </c:pt>
                <c:pt idx="6">
                  <c:v>Muhororo CS</c:v>
                </c:pt>
                <c:pt idx="7">
                  <c:v>Muramba CS</c:v>
                </c:pt>
                <c:pt idx="8">
                  <c:v>Ntaganzwa CS</c:v>
                </c:pt>
                <c:pt idx="9">
                  <c:v>Nyange A CS</c:v>
                </c:pt>
                <c:pt idx="10">
                  <c:v>Nyange B CS</c:v>
                </c:pt>
                <c:pt idx="11">
                  <c:v>Ramba CS</c:v>
                </c:pt>
                <c:pt idx="12">
                  <c:v>Rubaya (ngororera) CS</c:v>
                </c:pt>
                <c:pt idx="13">
                  <c:v>Rubona (ngororera) CS</c:v>
                </c:pt>
                <c:pt idx="14">
                  <c:v>Rususa CS</c:v>
                </c:pt>
                <c:pt idx="15">
                  <c:v>Sovu (Ngororero) CS</c:v>
                </c:pt>
                <c:pt idx="16">
                  <c:v>District</c:v>
                </c:pt>
              </c:strCache>
            </c:strRef>
          </c:cat>
          <c:val>
            <c:numRef>
              <c:f>'[HF-SITUATION OF VACCINATION - April to Aug 2024.xls]April 2024, May 2024, June 2024'!$I$4:$I$20</c:f>
            </c:numRef>
          </c:val>
          <c:extLst>
            <c:ext xmlns:c16="http://schemas.microsoft.com/office/drawing/2014/chart" uri="{C3380CC4-5D6E-409C-BE32-E72D297353CC}">
              <c16:uniqueId val="{00000001-F4E3-42AB-A169-80559CD28548}"/>
            </c:ext>
          </c:extLst>
        </c:ser>
        <c:ser>
          <c:idx val="2"/>
          <c:order val="2"/>
          <c:tx>
            <c:strRef>
              <c:f>'[HF-SITUATION OF VACCINATION - April to Aug 2024.xls]April 2024, May 2024, June 2024'!$J$3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2024'!$G$4:$G$20</c:f>
              <c:strCache>
                <c:ptCount val="17"/>
                <c:pt idx="0">
                  <c:v>Bungwe (ngororero) Fosacom</c:v>
                </c:pt>
                <c:pt idx="1">
                  <c:v>Gashonyi CS</c:v>
                </c:pt>
                <c:pt idx="2">
                  <c:v>Gashubi CS</c:v>
                </c:pt>
                <c:pt idx="3">
                  <c:v>Hindiro FOSACOM</c:v>
                </c:pt>
                <c:pt idx="4">
                  <c:v>Kabaya CS</c:v>
                </c:pt>
                <c:pt idx="5">
                  <c:v>Kageyo (Ngororero) CS</c:v>
                </c:pt>
                <c:pt idx="6">
                  <c:v>Muhororo CS</c:v>
                </c:pt>
                <c:pt idx="7">
                  <c:v>Muramba CS</c:v>
                </c:pt>
                <c:pt idx="8">
                  <c:v>Ntaganzwa CS</c:v>
                </c:pt>
                <c:pt idx="9">
                  <c:v>Nyange A CS</c:v>
                </c:pt>
                <c:pt idx="10">
                  <c:v>Nyange B CS</c:v>
                </c:pt>
                <c:pt idx="11">
                  <c:v>Ramba CS</c:v>
                </c:pt>
                <c:pt idx="12">
                  <c:v>Rubaya (ngororera) CS</c:v>
                </c:pt>
                <c:pt idx="13">
                  <c:v>Rubona (ngororera) CS</c:v>
                </c:pt>
                <c:pt idx="14">
                  <c:v>Rususa CS</c:v>
                </c:pt>
                <c:pt idx="15">
                  <c:v>Sovu (Ngororero) CS</c:v>
                </c:pt>
                <c:pt idx="16">
                  <c:v>District</c:v>
                </c:pt>
              </c:strCache>
            </c:strRef>
          </c:cat>
          <c:val>
            <c:numRef>
              <c:f>'[HF-SITUATION OF VACCINATION - April to Aug 2024.xls]April 2024, May 2024, June 2024'!$J$4:$J$20</c:f>
              <c:numCache>
                <c:formatCode>0</c:formatCode>
                <c:ptCount val="17"/>
                <c:pt idx="0">
                  <c:v>21.276595744680851</c:v>
                </c:pt>
                <c:pt idx="1">
                  <c:v>66.44736842105263</c:v>
                </c:pt>
                <c:pt idx="2">
                  <c:v>52.688172043010752</c:v>
                </c:pt>
                <c:pt idx="3">
                  <c:v>25.742574257425744</c:v>
                </c:pt>
                <c:pt idx="4">
                  <c:v>67.346938775510196</c:v>
                </c:pt>
                <c:pt idx="5">
                  <c:v>71.428571428571431</c:v>
                </c:pt>
                <c:pt idx="6">
                  <c:v>66.467065868263475</c:v>
                </c:pt>
                <c:pt idx="7">
                  <c:v>22.344322344322347</c:v>
                </c:pt>
                <c:pt idx="8">
                  <c:v>80.392156862745097</c:v>
                </c:pt>
                <c:pt idx="9">
                  <c:v>93.951612903225808</c:v>
                </c:pt>
                <c:pt idx="10">
                  <c:v>136.53846153846155</c:v>
                </c:pt>
                <c:pt idx="11">
                  <c:v>50.636132315521628</c:v>
                </c:pt>
                <c:pt idx="12">
                  <c:v>54.941860465116278</c:v>
                </c:pt>
                <c:pt idx="13">
                  <c:v>62.676056338028175</c:v>
                </c:pt>
                <c:pt idx="14">
                  <c:v>30.76923076923077</c:v>
                </c:pt>
                <c:pt idx="15">
                  <c:v>41.198501872659179</c:v>
                </c:pt>
                <c:pt idx="16">
                  <c:v>61.076787290379521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E3-42AB-A169-80559CD28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2927072"/>
        <c:axId val="1032934560"/>
      </c:barChart>
      <c:catAx>
        <c:axId val="10329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2934560"/>
        <c:crosses val="autoZero"/>
        <c:auto val="1"/>
        <c:lblAlgn val="ctr"/>
        <c:lblOffset val="100"/>
        <c:noMultiLvlLbl val="0"/>
      </c:catAx>
      <c:valAx>
        <c:axId val="103293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29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'[HF-SITUATION OF VACCINATION - April to Aug 2024.xls]April 2024, May 2024, June 2024'!$C$3</c:f>
              <c:strCache>
                <c:ptCount val="1"/>
                <c:pt idx="0">
                  <c:v>BCG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2024'!$B$4:$B$18</c:f>
              <c:strCache>
                <c:ptCount val="15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Rususa CS</c:v>
                </c:pt>
                <c:pt idx="13">
                  <c:v>Sovu (Ngororero) CS</c:v>
                </c:pt>
                <c:pt idx="14">
                  <c:v>Rubona HC</c:v>
                </c:pt>
              </c:strCache>
            </c:strRef>
          </c:cat>
          <c:val>
            <c:numRef>
              <c:f>'[HF-SITUATION OF VACCINATION - April to Aug 2024.xls]April 2024, May 2024, June 2024'!$C$4:$C$18</c:f>
              <c:numCache>
                <c:formatCode>0</c:formatCode>
                <c:ptCount val="15"/>
                <c:pt idx="0">
                  <c:v>137</c:v>
                </c:pt>
                <c:pt idx="1">
                  <c:v>118</c:v>
                </c:pt>
                <c:pt idx="2">
                  <c:v>606</c:v>
                </c:pt>
                <c:pt idx="3">
                  <c:v>175</c:v>
                </c:pt>
                <c:pt idx="4">
                  <c:v>339</c:v>
                </c:pt>
                <c:pt idx="5">
                  <c:v>203</c:v>
                </c:pt>
                <c:pt idx="6">
                  <c:v>160</c:v>
                </c:pt>
                <c:pt idx="7">
                  <c:v>189</c:v>
                </c:pt>
                <c:pt idx="8">
                  <c:v>194</c:v>
                </c:pt>
                <c:pt idx="9">
                  <c:v>218</c:v>
                </c:pt>
                <c:pt idx="10">
                  <c:v>358</c:v>
                </c:pt>
                <c:pt idx="11">
                  <c:v>143</c:v>
                </c:pt>
                <c:pt idx="12">
                  <c:v>158</c:v>
                </c:pt>
                <c:pt idx="13">
                  <c:v>150</c:v>
                </c:pt>
                <c:pt idx="14" formatCode="General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09-4DC5-AE40-7F2058D21489}"/>
            </c:ext>
          </c:extLst>
        </c:ser>
        <c:ser>
          <c:idx val="1"/>
          <c:order val="1"/>
          <c:tx>
            <c:strRef>
              <c:f>'[HF-SITUATION OF VACCINATION - April to Aug 2024.xls]April 2024, May 2024, June 2024'!$D$3</c:f>
              <c:strCache>
                <c:ptCount val="1"/>
                <c:pt idx="0">
                  <c:v>Measles &amp; Rubella (MR)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2024'!$B$4:$B$18</c:f>
              <c:strCache>
                <c:ptCount val="15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Rususa CS</c:v>
                </c:pt>
                <c:pt idx="13">
                  <c:v>Sovu (Ngororero) CS</c:v>
                </c:pt>
                <c:pt idx="14">
                  <c:v>Rubona HC</c:v>
                </c:pt>
              </c:strCache>
            </c:strRef>
          </c:cat>
          <c:val>
            <c:numRef>
              <c:f>'[HF-SITUATION OF VACCINATION - April to Aug 2024.xls]April 2024, May 2024, June 2024'!$D$4:$D$18</c:f>
              <c:numCache>
                <c:formatCode>0</c:formatCode>
                <c:ptCount val="15"/>
                <c:pt idx="0">
                  <c:v>187</c:v>
                </c:pt>
                <c:pt idx="1">
                  <c:v>155</c:v>
                </c:pt>
                <c:pt idx="2">
                  <c:v>393</c:v>
                </c:pt>
                <c:pt idx="3">
                  <c:v>432</c:v>
                </c:pt>
                <c:pt idx="4">
                  <c:v>157</c:v>
                </c:pt>
                <c:pt idx="5">
                  <c:v>231</c:v>
                </c:pt>
                <c:pt idx="6">
                  <c:v>146</c:v>
                </c:pt>
                <c:pt idx="7">
                  <c:v>210</c:v>
                </c:pt>
                <c:pt idx="8">
                  <c:v>138</c:v>
                </c:pt>
                <c:pt idx="9">
                  <c:v>319</c:v>
                </c:pt>
                <c:pt idx="10">
                  <c:v>372</c:v>
                </c:pt>
                <c:pt idx="11">
                  <c:v>170</c:v>
                </c:pt>
                <c:pt idx="12">
                  <c:v>167</c:v>
                </c:pt>
                <c:pt idx="13">
                  <c:v>262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09-4DC5-AE40-7F2058D21489}"/>
            </c:ext>
          </c:extLst>
        </c:ser>
        <c:ser>
          <c:idx val="2"/>
          <c:order val="2"/>
          <c:tx>
            <c:strRef>
              <c:f>'[HF-SITUATION OF VACCINATION - April to Aug 2024.xls]April 2024, May 2024, June 2024'!$E$3</c:f>
              <c:strCache>
                <c:ptCount val="1"/>
                <c:pt idx="0">
                  <c:v>Measles &amp; Rubella (MR)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2024'!$B$4:$B$18</c:f>
              <c:strCache>
                <c:ptCount val="15"/>
                <c:pt idx="0">
                  <c:v>Gashonyi CS</c:v>
                </c:pt>
                <c:pt idx="1">
                  <c:v>Gashubi CS</c:v>
                </c:pt>
                <c:pt idx="2">
                  <c:v>Kabaya CS</c:v>
                </c:pt>
                <c:pt idx="3">
                  <c:v>Kageyo (Ngororero) CS</c:v>
                </c:pt>
                <c:pt idx="4">
                  <c:v>Muhororo CS</c:v>
                </c:pt>
                <c:pt idx="5">
                  <c:v>Muramba CS</c:v>
                </c:pt>
                <c:pt idx="6">
                  <c:v>Ntaganzwa CS</c:v>
                </c:pt>
                <c:pt idx="7">
                  <c:v>Ntobwe CS</c:v>
                </c:pt>
                <c:pt idx="8">
                  <c:v>Nyange A CS</c:v>
                </c:pt>
                <c:pt idx="9">
                  <c:v>Nyange B CS</c:v>
                </c:pt>
                <c:pt idx="10">
                  <c:v>Ramba CS</c:v>
                </c:pt>
                <c:pt idx="11">
                  <c:v>Rubaya (ngororera) CS</c:v>
                </c:pt>
                <c:pt idx="12">
                  <c:v>Rususa CS</c:v>
                </c:pt>
                <c:pt idx="13">
                  <c:v>Sovu (Ngororero) CS</c:v>
                </c:pt>
                <c:pt idx="14">
                  <c:v>Rubona HC</c:v>
                </c:pt>
              </c:strCache>
            </c:strRef>
          </c:cat>
          <c:val>
            <c:numRef>
              <c:f>'[HF-SITUATION OF VACCINATION - April to Aug 2024.xls]April 2024, May 2024, June 2024'!$E$4:$E$18</c:f>
              <c:numCache>
                <c:formatCode>0</c:formatCode>
                <c:ptCount val="15"/>
                <c:pt idx="0">
                  <c:v>176</c:v>
                </c:pt>
                <c:pt idx="1">
                  <c:v>130</c:v>
                </c:pt>
                <c:pt idx="2">
                  <c:v>326</c:v>
                </c:pt>
                <c:pt idx="3">
                  <c:v>469</c:v>
                </c:pt>
                <c:pt idx="4">
                  <c:v>171</c:v>
                </c:pt>
                <c:pt idx="5">
                  <c:v>248</c:v>
                </c:pt>
                <c:pt idx="6">
                  <c:v>204</c:v>
                </c:pt>
                <c:pt idx="7">
                  <c:v>189</c:v>
                </c:pt>
                <c:pt idx="8">
                  <c:v>138</c:v>
                </c:pt>
                <c:pt idx="9">
                  <c:v>238</c:v>
                </c:pt>
                <c:pt idx="10">
                  <c:v>352</c:v>
                </c:pt>
                <c:pt idx="11">
                  <c:v>185</c:v>
                </c:pt>
                <c:pt idx="12">
                  <c:v>172</c:v>
                </c:pt>
                <c:pt idx="13">
                  <c:v>200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09-4DC5-AE40-7F2058D21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6433664"/>
        <c:axId val="986434496"/>
        <c:axId val="0"/>
      </c:bar3DChart>
      <c:catAx>
        <c:axId val="98643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34496"/>
        <c:crosses val="autoZero"/>
        <c:auto val="1"/>
        <c:lblAlgn val="ctr"/>
        <c:lblOffset val="100"/>
        <c:noMultiLvlLbl val="0"/>
      </c:catAx>
      <c:valAx>
        <c:axId val="98643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33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'[HF-SITUATION OF VACCINATION - April to Aug 2024.xls]April 2024, May 2024, June 2024'!$U$1</c:f>
              <c:strCache>
                <c:ptCount val="1"/>
                <c:pt idx="0">
                  <c:v>Achieved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2024'!$T$2:$T$17</c:f>
              <c:strCache>
                <c:ptCount val="16"/>
                <c:pt idx="0">
                  <c:v>MUHORORO</c:v>
                </c:pt>
                <c:pt idx="1">
                  <c:v>NYANGE B </c:v>
                </c:pt>
                <c:pt idx="2">
                  <c:v>GASHONYI</c:v>
                </c:pt>
                <c:pt idx="3">
                  <c:v>GASHUBI</c:v>
                </c:pt>
                <c:pt idx="4">
                  <c:v>MURAMBA</c:v>
                </c:pt>
                <c:pt idx="5">
                  <c:v>NYANGE A</c:v>
                </c:pt>
                <c:pt idx="6">
                  <c:v>RAMBA</c:v>
                </c:pt>
                <c:pt idx="7">
                  <c:v>SOVU</c:v>
                </c:pt>
                <c:pt idx="8">
                  <c:v>KABAYA</c:v>
                </c:pt>
                <c:pt idx="9">
                  <c:v>RUSUSA</c:v>
                </c:pt>
                <c:pt idx="10">
                  <c:v>NTAGANZWA</c:v>
                </c:pt>
                <c:pt idx="11">
                  <c:v>NTOBWE</c:v>
                </c:pt>
                <c:pt idx="12">
                  <c:v>RUBAYA</c:v>
                </c:pt>
                <c:pt idx="13">
                  <c:v>KAGEYO</c:v>
                </c:pt>
                <c:pt idx="14">
                  <c:v>RUBONA</c:v>
                </c:pt>
                <c:pt idx="15">
                  <c:v>District </c:v>
                </c:pt>
              </c:strCache>
            </c:strRef>
          </c:cat>
          <c:val>
            <c:numRef>
              <c:f>'[HF-SITUATION OF VACCINATION - April to Aug 2024.xls]April 2024, May 2024, June 2024'!$U$2:$U$17</c:f>
              <c:numCache>
                <c:formatCode>0%</c:formatCode>
                <c:ptCount val="16"/>
                <c:pt idx="0">
                  <c:v>0.24896733007885843</c:v>
                </c:pt>
                <c:pt idx="1">
                  <c:v>0.23189326556543838</c:v>
                </c:pt>
                <c:pt idx="2">
                  <c:v>0.13682539682539682</c:v>
                </c:pt>
                <c:pt idx="3">
                  <c:v>0.10861423220973783</c:v>
                </c:pt>
                <c:pt idx="4">
                  <c:v>9.0773365183636906E-2</c:v>
                </c:pt>
                <c:pt idx="5">
                  <c:v>8.8923556942277687E-2</c:v>
                </c:pt>
                <c:pt idx="6">
                  <c:v>7.8306264501160086E-2</c:v>
                </c:pt>
                <c:pt idx="7">
                  <c:v>6.6606929510155316E-2</c:v>
                </c:pt>
                <c:pt idx="8">
                  <c:v>6.474510647451065E-2</c:v>
                </c:pt>
                <c:pt idx="9">
                  <c:v>5.6683587140439931E-2</c:v>
                </c:pt>
                <c:pt idx="10">
                  <c:v>3.5704625371923183E-2</c:v>
                </c:pt>
                <c:pt idx="11">
                  <c:v>2.9864532019704435E-2</c:v>
                </c:pt>
                <c:pt idx="12">
                  <c:v>2.9002320185614848E-2</c:v>
                </c:pt>
                <c:pt idx="13">
                  <c:v>2.782989368355222E-2</c:v>
                </c:pt>
                <c:pt idx="14">
                  <c:v>1.4559068219633943E-2</c:v>
                </c:pt>
                <c:pt idx="15">
                  <c:v>8.5822267620020432E-2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E4-44CB-98EB-302F854D9FB0}"/>
            </c:ext>
          </c:extLst>
        </c:ser>
        <c:ser>
          <c:idx val="1"/>
          <c:order val="1"/>
          <c:tx>
            <c:strRef>
              <c:f>'[HF-SITUATION OF VACCINATION - April to Aug 2024.xls]April 2024, May 2024, June 2024'!$V$1</c:f>
              <c:strCache>
                <c:ptCount val="1"/>
                <c:pt idx="0">
                  <c:v>Target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'[HF-SITUATION OF VACCINATION - April to Aug 2024.xls]April 2024, May 2024, June 2024'!$T$2:$T$17</c:f>
              <c:strCache>
                <c:ptCount val="16"/>
                <c:pt idx="0">
                  <c:v>MUHORORO</c:v>
                </c:pt>
                <c:pt idx="1">
                  <c:v>NYANGE B </c:v>
                </c:pt>
                <c:pt idx="2">
                  <c:v>GASHONYI</c:v>
                </c:pt>
                <c:pt idx="3">
                  <c:v>GASHUBI</c:v>
                </c:pt>
                <c:pt idx="4">
                  <c:v>MURAMBA</c:v>
                </c:pt>
                <c:pt idx="5">
                  <c:v>NYANGE A</c:v>
                </c:pt>
                <c:pt idx="6">
                  <c:v>RAMBA</c:v>
                </c:pt>
                <c:pt idx="7">
                  <c:v>SOVU</c:v>
                </c:pt>
                <c:pt idx="8">
                  <c:v>KABAYA</c:v>
                </c:pt>
                <c:pt idx="9">
                  <c:v>RUSUSA</c:v>
                </c:pt>
                <c:pt idx="10">
                  <c:v>NTAGANZWA</c:v>
                </c:pt>
                <c:pt idx="11">
                  <c:v>NTOBWE</c:v>
                </c:pt>
                <c:pt idx="12">
                  <c:v>RUBAYA</c:v>
                </c:pt>
                <c:pt idx="13">
                  <c:v>KAGEYO</c:v>
                </c:pt>
                <c:pt idx="14">
                  <c:v>RUBONA</c:v>
                </c:pt>
                <c:pt idx="15">
                  <c:v>District </c:v>
                </c:pt>
              </c:strCache>
            </c:strRef>
          </c:cat>
          <c:val>
            <c:numRef>
              <c:f>'[HF-SITUATION OF VACCINATION - April to Aug 2024.xls]April 2024, May 2024, June 2024'!$V$2:$V$17</c:f>
              <c:numCache>
                <c:formatCode>0%</c:formatCode>
                <c:ptCount val="16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E4-44CB-98EB-302F854D9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6435328"/>
        <c:axId val="986419520"/>
        <c:axId val="982200320"/>
      </c:bar3DChart>
      <c:catAx>
        <c:axId val="98643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19520"/>
        <c:crosses val="autoZero"/>
        <c:auto val="1"/>
        <c:lblAlgn val="ctr"/>
        <c:lblOffset val="100"/>
        <c:noMultiLvlLbl val="0"/>
      </c:catAx>
      <c:valAx>
        <c:axId val="98641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35328"/>
        <c:crosses val="autoZero"/>
        <c:crossBetween val="between"/>
      </c:valAx>
      <c:serAx>
        <c:axId val="982200320"/>
        <c:scaling>
          <c:orientation val="minMax"/>
        </c:scaling>
        <c:delete val="1"/>
        <c:axPos val="b"/>
        <c:majorTickMark val="none"/>
        <c:minorTickMark val="none"/>
        <c:tickLblPos val="nextTo"/>
        <c:crossAx val="98641952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NGORORERO CONSUMPTION REPORT AUGUST 2024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'[NGORORERO CONSUMPTION REPORT AUGUST 2024 (1).xlsx]Sheet5'!$A$1:$A$18</c:f>
              <c:strCache>
                <c:ptCount val="18"/>
                <c:pt idx="0">
                  <c:v>H Facility</c:v>
                </c:pt>
                <c:pt idx="1">
                  <c:v>SOVU HC</c:v>
                </c:pt>
                <c:pt idx="2">
                  <c:v>RUSUSA HC</c:v>
                </c:pt>
                <c:pt idx="3">
                  <c:v>NYANGE B HC</c:v>
                </c:pt>
                <c:pt idx="4">
                  <c:v>NTOBWE HC</c:v>
                </c:pt>
                <c:pt idx="5">
                  <c:v>KAGEYO HC</c:v>
                </c:pt>
                <c:pt idx="6">
                  <c:v>RUBONA HC</c:v>
                </c:pt>
                <c:pt idx="7">
                  <c:v>KABAYA DH</c:v>
                </c:pt>
                <c:pt idx="8">
                  <c:v>NYANGE A HC</c:v>
                </c:pt>
                <c:pt idx="9">
                  <c:v>RUBAYA HC</c:v>
                </c:pt>
                <c:pt idx="10">
                  <c:v>KABAYA HC</c:v>
                </c:pt>
                <c:pt idx="11">
                  <c:v>NTAGANZWA HC</c:v>
                </c:pt>
                <c:pt idx="12">
                  <c:v>MURAMBA HC</c:v>
                </c:pt>
                <c:pt idx="13">
                  <c:v>MUHORORO HC</c:v>
                </c:pt>
                <c:pt idx="14">
                  <c:v>RAMBA HC</c:v>
                </c:pt>
                <c:pt idx="15">
                  <c:v>GASHONYI HC</c:v>
                </c:pt>
                <c:pt idx="16">
                  <c:v>GASHUBI HC</c:v>
                </c:pt>
                <c:pt idx="17">
                  <c:v>MUHORORO DH</c:v>
                </c:pt>
              </c:strCache>
            </c:strRef>
          </c:cat>
          <c:val>
            <c:numRef>
              <c:f>'[NGORORERO CONSUMPTION REPORT AUGUST 2024 (1).xlsx]Sheet5'!$B$1:$B$18</c:f>
              <c:numCache>
                <c:formatCode>General</c:formatCode>
                <c:ptCount val="18"/>
                <c:pt idx="0">
                  <c:v>0</c:v>
                </c:pt>
                <c:pt idx="1">
                  <c:v>200</c:v>
                </c:pt>
                <c:pt idx="2">
                  <c:v>189</c:v>
                </c:pt>
                <c:pt idx="3">
                  <c:v>161</c:v>
                </c:pt>
                <c:pt idx="4">
                  <c:v>159</c:v>
                </c:pt>
                <c:pt idx="5">
                  <c:v>156</c:v>
                </c:pt>
                <c:pt idx="6">
                  <c:v>144</c:v>
                </c:pt>
                <c:pt idx="7">
                  <c:v>135</c:v>
                </c:pt>
                <c:pt idx="8">
                  <c:v>133</c:v>
                </c:pt>
                <c:pt idx="9">
                  <c:v>121</c:v>
                </c:pt>
                <c:pt idx="10">
                  <c:v>111</c:v>
                </c:pt>
                <c:pt idx="11">
                  <c:v>102</c:v>
                </c:pt>
                <c:pt idx="12">
                  <c:v>100</c:v>
                </c:pt>
                <c:pt idx="13">
                  <c:v>90</c:v>
                </c:pt>
                <c:pt idx="14">
                  <c:v>86</c:v>
                </c:pt>
                <c:pt idx="15">
                  <c:v>71</c:v>
                </c:pt>
                <c:pt idx="16">
                  <c:v>69</c:v>
                </c:pt>
                <c:pt idx="17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56-4AA5-8F20-3FF702AF23BE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'[NGORORERO CONSUMPTION REPORT AUGUST 2024 (1).xlsx]Sheet5'!$A$1:$A$18</c:f>
              <c:strCache>
                <c:ptCount val="18"/>
                <c:pt idx="0">
                  <c:v>H Facility</c:v>
                </c:pt>
                <c:pt idx="1">
                  <c:v>SOVU HC</c:v>
                </c:pt>
                <c:pt idx="2">
                  <c:v>RUSUSA HC</c:v>
                </c:pt>
                <c:pt idx="3">
                  <c:v>NYANGE B HC</c:v>
                </c:pt>
                <c:pt idx="4">
                  <c:v>NTOBWE HC</c:v>
                </c:pt>
                <c:pt idx="5">
                  <c:v>KAGEYO HC</c:v>
                </c:pt>
                <c:pt idx="6">
                  <c:v>RUBONA HC</c:v>
                </c:pt>
                <c:pt idx="7">
                  <c:v>KABAYA DH</c:v>
                </c:pt>
                <c:pt idx="8">
                  <c:v>NYANGE A HC</c:v>
                </c:pt>
                <c:pt idx="9">
                  <c:v>RUBAYA HC</c:v>
                </c:pt>
                <c:pt idx="10">
                  <c:v>KABAYA HC</c:v>
                </c:pt>
                <c:pt idx="11">
                  <c:v>NTAGANZWA HC</c:v>
                </c:pt>
                <c:pt idx="12">
                  <c:v>MURAMBA HC</c:v>
                </c:pt>
                <c:pt idx="13">
                  <c:v>MUHORORO HC</c:v>
                </c:pt>
                <c:pt idx="14">
                  <c:v>RAMBA HC</c:v>
                </c:pt>
                <c:pt idx="15">
                  <c:v>GASHONYI HC</c:v>
                </c:pt>
                <c:pt idx="16">
                  <c:v>GASHUBI HC</c:v>
                </c:pt>
                <c:pt idx="17">
                  <c:v>MUHORORO DH</c:v>
                </c:pt>
              </c:strCache>
            </c:strRef>
          </c:cat>
          <c:val>
            <c:numRef>
              <c:f>'[NGORORERO CONSUMPTION REPORT AUGUST 2024 (1).xlsx]Sheet5'!$C$1:$C$18</c:f>
              <c:numCache>
                <c:formatCode>General</c:formatCode>
                <c:ptCount val="18"/>
              </c:numCache>
            </c:numRef>
          </c:val>
          <c:extLst>
            <c:ext xmlns:c16="http://schemas.microsoft.com/office/drawing/2014/chart" uri="{C3380CC4-5D6E-409C-BE32-E72D297353CC}">
              <c16:uniqueId val="{00000001-6756-4AA5-8F20-3FF702AF23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0858623"/>
        <c:axId val="1613718671"/>
      </c:barChart>
      <c:catAx>
        <c:axId val="1710858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3718671"/>
        <c:crosses val="autoZero"/>
        <c:auto val="1"/>
        <c:lblAlgn val="ctr"/>
        <c:lblOffset val="100"/>
        <c:noMultiLvlLbl val="0"/>
      </c:catAx>
      <c:valAx>
        <c:axId val="1613718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0858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/>
              <a:t>NGORORERO CONSUMPTION REPORT FROM 1  TO 31 </a:t>
            </a:r>
            <a:r>
              <a:rPr lang="en-US" sz="1600" b="1" dirty="0"/>
              <a:t>JULY</a:t>
            </a:r>
            <a:r>
              <a:rPr lang="en-US" sz="1600" b="1" baseline="0" dirty="0"/>
              <a:t> 2024</a:t>
            </a:r>
            <a:endParaRPr lang="en-US" sz="1600" b="1" dirty="0"/>
          </a:p>
        </c:rich>
      </c:tx>
      <c:layout>
        <c:manualLayout>
          <c:xMode val="edge"/>
          <c:yMode val="edge"/>
          <c:x val="0.15277077865266842"/>
          <c:y val="9.363295880149813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Sheet2!$A$2:$A$18</c:f>
              <c:strCache>
                <c:ptCount val="17"/>
                <c:pt idx="0">
                  <c:v>KABAYA DH</c:v>
                </c:pt>
                <c:pt idx="1">
                  <c:v>MUHORORO DH</c:v>
                </c:pt>
                <c:pt idx="2">
                  <c:v>RUSUSA HC</c:v>
                </c:pt>
                <c:pt idx="3">
                  <c:v>NYANGE B HC</c:v>
                </c:pt>
                <c:pt idx="4">
                  <c:v>NYANGE A HC</c:v>
                </c:pt>
                <c:pt idx="5">
                  <c:v>KABAYA HC</c:v>
                </c:pt>
                <c:pt idx="6">
                  <c:v>RUBONA HC</c:v>
                </c:pt>
                <c:pt idx="7">
                  <c:v>SOVU HC</c:v>
                </c:pt>
                <c:pt idx="8">
                  <c:v>NTAGANZWA HC</c:v>
                </c:pt>
                <c:pt idx="9">
                  <c:v>MURAMBA HC</c:v>
                </c:pt>
                <c:pt idx="10">
                  <c:v>MUHORORO HC</c:v>
                </c:pt>
                <c:pt idx="11">
                  <c:v>GASHONYI HC</c:v>
                </c:pt>
                <c:pt idx="12">
                  <c:v>RAMBA HC</c:v>
                </c:pt>
                <c:pt idx="13">
                  <c:v>GASHUBI HC</c:v>
                </c:pt>
                <c:pt idx="14">
                  <c:v>NTOBWE HC</c:v>
                </c:pt>
                <c:pt idx="15">
                  <c:v>RUBAYA HC</c:v>
                </c:pt>
                <c:pt idx="16">
                  <c:v>KAGEYO HC</c:v>
                </c:pt>
              </c:strCache>
            </c:strRef>
          </c:cat>
          <c:val>
            <c:numRef>
              <c:f>Sheet2!$B$2:$B$18</c:f>
              <c:numCache>
                <c:formatCode>General</c:formatCode>
                <c:ptCount val="17"/>
                <c:pt idx="0">
                  <c:v>333</c:v>
                </c:pt>
                <c:pt idx="1">
                  <c:v>241</c:v>
                </c:pt>
                <c:pt idx="2">
                  <c:v>167</c:v>
                </c:pt>
                <c:pt idx="3">
                  <c:v>126</c:v>
                </c:pt>
                <c:pt idx="4">
                  <c:v>124</c:v>
                </c:pt>
                <c:pt idx="5">
                  <c:v>120</c:v>
                </c:pt>
                <c:pt idx="6">
                  <c:v>120</c:v>
                </c:pt>
                <c:pt idx="7">
                  <c:v>116</c:v>
                </c:pt>
                <c:pt idx="8">
                  <c:v>116</c:v>
                </c:pt>
                <c:pt idx="9">
                  <c:v>104</c:v>
                </c:pt>
                <c:pt idx="10">
                  <c:v>98</c:v>
                </c:pt>
                <c:pt idx="11">
                  <c:v>85</c:v>
                </c:pt>
                <c:pt idx="12">
                  <c:v>67</c:v>
                </c:pt>
                <c:pt idx="13">
                  <c:v>61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C5-457D-ABE3-B425892F7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9971952"/>
        <c:axId val="159974032"/>
      </c:barChart>
      <c:catAx>
        <c:axId val="15997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74032"/>
        <c:crosses val="autoZero"/>
        <c:auto val="1"/>
        <c:lblAlgn val="ctr"/>
        <c:lblOffset val="100"/>
        <c:noMultiLvlLbl val="0"/>
      </c:catAx>
      <c:valAx>
        <c:axId val="159974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97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Post C/S infection rate, MUHORORO DH,           2020-2024</a:t>
            </a:r>
            <a:endParaRPr lang="en-US" sz="1400" b="1" i="0" u="none" strike="noStrike" baseline="0">
              <a:solidFill>
                <a:srgbClr val="404040">
                  <a:alpha val="100000"/>
                </a:srgb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'[QI Accreditation Improvement plan1.xlsx]Muhororo DH'!$D$3</c:f>
              <c:strCache>
                <c:ptCount val="1"/>
                <c:pt idx="0">
                  <c:v>Post C/S infection rate</c:v>
                </c:pt>
              </c:strCache>
            </c:strRef>
          </c:tx>
          <c:spPr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'[QI Accreditation Improvement plan1.xlsx]Muhororo DH'!$A$4:$A$8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'[QI Accreditation Improvement plan1.xlsx]Muhororo DH'!$D$4:$D$8</c:f>
              <c:numCache>
                <c:formatCode>0.00_ </c:formatCode>
                <c:ptCount val="5"/>
                <c:pt idx="0">
                  <c:v>1.19363395225464</c:v>
                </c:pt>
                <c:pt idx="1">
                  <c:v>0.64034151547492002</c:v>
                </c:pt>
                <c:pt idx="2">
                  <c:v>0.68897637795275601</c:v>
                </c:pt>
                <c:pt idx="3">
                  <c:v>0.72538860103626901</c:v>
                </c:pt>
                <c:pt idx="4">
                  <c:v>1.95530726256983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24-4F59-8021-7AA86A7CBEE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972210808"/>
        <c:axId val="618838907"/>
      </c:lineChart>
      <c:catAx>
        <c:axId val="972210808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Years</a:t>
                </a:r>
                <a:endParaRPr lang="en-US" sz="1000" b="0" i="0" u="none" strike="noStrike" baseline="0">
                  <a:solidFill>
                    <a:srgbClr val="595959">
                      <a:alpha val="100000"/>
                    </a:srgbClr>
                  </a:solidFill>
                  <a:latin typeface="Calibri" panose="020F0502020204030204" charset="0"/>
                  <a:ea typeface="Calibri" panose="020F0502020204030204" charset="0"/>
                  <a:cs typeface="Calibri" panose="020F050202020403020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838907"/>
        <c:crosses val="autoZero"/>
        <c:auto val="1"/>
        <c:lblAlgn val="ctr"/>
        <c:lblOffset val="100"/>
        <c:noMultiLvlLbl val="0"/>
      </c:catAx>
      <c:valAx>
        <c:axId val="618838907"/>
        <c:scaling>
          <c:orientation val="minMax"/>
        </c:scaling>
        <c:delete val="0"/>
        <c:axPos val="l"/>
        <c:title>
          <c:tx>
            <c:rich>
              <a:bodyPr rot="-540000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</a:t>
                </a:r>
                <a:endParaRPr lang="en-US" sz="1000" b="0" i="0" u="none" strike="noStrike" baseline="0">
                  <a:solidFill>
                    <a:srgbClr val="595959">
                      <a:alpha val="100000"/>
                    </a:srgbClr>
                  </a:solidFill>
                  <a:latin typeface="Calibri" panose="020F0502020204030204" charset="0"/>
                  <a:ea typeface="Calibri" panose="020F0502020204030204" charset="0"/>
                  <a:cs typeface="Calibri" panose="020F050202020403020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0_ 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2210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en-US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 five mortality rate, Muhororo DH,2020-2024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en-US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54099223582099"/>
          <c:y val="0.17708333333333301"/>
          <c:w val="0.85555994209764397"/>
          <c:h val="0.60564814814814805"/>
        </c:manualLayout>
      </c:layout>
      <c:lineChart>
        <c:grouping val="standard"/>
        <c:varyColors val="0"/>
        <c:ser>
          <c:idx val="0"/>
          <c:order val="0"/>
          <c:tx>
            <c:strRef>
              <c:f>'[QI Accreditation Improvement plan1.xlsx]Muhororo DH'!$B$12</c:f>
              <c:strCache>
                <c:ptCount val="1"/>
                <c:pt idx="0">
                  <c:v>Under five mortality rate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'[QI Accreditation Improvement plan1.xlsx]Muhororo DH'!$A$13:$A$17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'[QI Accreditation Improvement plan1.xlsx]Muhororo DH'!$B$13:$B$17</c:f>
              <c:numCache>
                <c:formatCode>General</c:formatCode>
                <c:ptCount val="5"/>
                <c:pt idx="0">
                  <c:v>0.15</c:v>
                </c:pt>
                <c:pt idx="1">
                  <c:v>0.16</c:v>
                </c:pt>
                <c:pt idx="2">
                  <c:v>0.14000000000000001</c:v>
                </c:pt>
                <c:pt idx="3">
                  <c:v>0.15</c:v>
                </c:pt>
                <c:pt idx="4">
                  <c:v>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3D-42D0-B770-94FE4A775C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6518419"/>
        <c:axId val="463887566"/>
      </c:lineChart>
      <c:catAx>
        <c:axId val="106518419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0" vertOverflow="ellipsis" vert="horz" wrap="square" anchor="ctr" anchorCtr="1"/>
            <a:lstStyle/>
            <a:p>
              <a:pPr defTabSz="914400">
                <a:defRPr lang="en-US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887566"/>
        <c:crosses val="autoZero"/>
        <c:auto val="1"/>
        <c:lblAlgn val="ctr"/>
        <c:lblOffset val="100"/>
        <c:noMultiLvlLbl val="0"/>
      </c:catAx>
      <c:valAx>
        <c:axId val="463887566"/>
        <c:scaling>
          <c:orientation val="minMax"/>
        </c:scaling>
        <c:delete val="0"/>
        <c:axPos val="l"/>
        <c:title>
          <c:tx>
            <c:rich>
              <a:bodyPr rot="-540000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0" vertOverflow="ellipsis" vert="horz" wrap="square" anchor="ctr" anchorCtr="1"/>
            <a:lstStyle/>
            <a:p>
              <a:pPr defTabSz="914400">
                <a:defRPr lang="en-US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184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195219614792562"/>
          <c:y val="0.93433960133531258"/>
          <c:w val="0.315173049085406"/>
          <c:h val="6.3657407407407399E-2"/>
        </c:manualLayout>
      </c:layout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Neonatal Mortality rate, MUHORORO DH, 2020-2024</a:t>
            </a:r>
            <a:endParaRPr lang="en-US" sz="1400" b="1" i="0" u="none" strike="noStrike" baseline="0">
              <a:solidFill>
                <a:srgbClr val="404040">
                  <a:alpha val="100000"/>
                </a:srgb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534482758620701"/>
          <c:y val="0.25957943925233601"/>
          <c:w val="0.82448275862068998"/>
          <c:h val="0.42579439252336398"/>
        </c:manualLayout>
      </c:layout>
      <c:lineChart>
        <c:grouping val="standard"/>
        <c:varyColors val="0"/>
        <c:ser>
          <c:idx val="0"/>
          <c:order val="0"/>
          <c:tx>
            <c:strRef>
              <c:f>'[QI Accreditation Improvement plan1.xlsx]Muhororo DH'!$G$3</c:f>
              <c:strCache>
                <c:ptCount val="1"/>
                <c:pt idx="0">
                  <c:v>Neonatal Mortality rate</c:v>
                </c:pt>
              </c:strCache>
            </c:strRef>
          </c:tx>
          <c:spPr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'[QI Accreditation Improvement plan1.xlsx]Muhororo DH'!$A$4:$A$8</c:f>
              <c:strCach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'[QI Accreditation Improvement plan1.xlsx]Muhororo DH'!$G$4:$G$8</c:f>
              <c:numCache>
                <c:formatCode>0.00_ </c:formatCode>
                <c:ptCount val="5"/>
                <c:pt idx="0">
                  <c:v>1.74757281553398</c:v>
                </c:pt>
                <c:pt idx="1">
                  <c:v>1.19260584376863</c:v>
                </c:pt>
                <c:pt idx="2">
                  <c:v>1.4627011214041901</c:v>
                </c:pt>
                <c:pt idx="3">
                  <c:v>1.0828625235404901</c:v>
                </c:pt>
                <c:pt idx="4">
                  <c:v>0.94614264919941804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81-452C-8700-C4EB480E8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58150356"/>
        <c:axId val="792250315"/>
      </c:lineChart>
      <c:catAx>
        <c:axId val="458150356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Years</a:t>
                </a:r>
                <a:endParaRPr lang="en-US" sz="1000" b="0" i="0" u="none" strike="noStrike" baseline="0">
                  <a:solidFill>
                    <a:srgbClr val="595959">
                      <a:alpha val="100000"/>
                    </a:srgbClr>
                  </a:solidFill>
                  <a:latin typeface="Calibri" panose="020F0502020204030204" charset="0"/>
                  <a:ea typeface="Calibri" panose="020F0502020204030204" charset="0"/>
                  <a:cs typeface="Calibri" panose="020F050202020403020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2250315"/>
        <c:crosses val="autoZero"/>
        <c:auto val="1"/>
        <c:lblAlgn val="ctr"/>
        <c:lblOffset val="100"/>
        <c:noMultiLvlLbl val="0"/>
      </c:catAx>
      <c:valAx>
        <c:axId val="792250315"/>
        <c:scaling>
          <c:orientation val="minMax"/>
        </c:scaling>
        <c:delete val="0"/>
        <c:axPos val="l"/>
        <c:title>
          <c:tx>
            <c:rich>
              <a:bodyPr rot="-5400000" spcFirstLastPara="0" vertOverflow="ellipsis" vert="horz" wrap="square" anchor="ctr" anchorCtr="1"/>
              <a:lstStyle/>
              <a:p>
                <a:pPr defTabSz="914400">
                  <a:defRPr lang="en-US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Rate</a:t>
                </a:r>
                <a:endParaRPr lang="en-US" sz="1000" b="0" i="0" u="none" strike="noStrike" baseline="0">
                  <a:solidFill>
                    <a:srgbClr val="595959">
                      <a:alpha val="100000"/>
                    </a:srgbClr>
                  </a:solidFill>
                  <a:latin typeface="Calibri" panose="020F0502020204030204" charset="0"/>
                  <a:ea typeface="Calibri" panose="020F0502020204030204" charset="0"/>
                  <a:cs typeface="Calibri" panose="020F050202020403020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0_ 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1503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 wrap="square"/>
    <a:lstStyle/>
    <a:p>
      <a:pPr>
        <a:defRPr lang="en-US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0.19798</cdr:x>
      <cdr:y>0</cdr:y>
    </cdr:from>
    <cdr:to>
      <cdr:x>1</cdr:x>
      <cdr:y>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081893" y="0"/>
          <a:ext cx="8433707" cy="254970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6F5DB-CF06-2A24-D0F8-7F817AA6E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4A8D3-1F79-EEBE-CD7C-B0359E563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R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39F42-1507-51AC-A0D7-B48B2155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95AE4-4359-1775-89B8-C9D1FA4C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C04CE-7C6F-9C85-E008-6F980CE6A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8816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395D5-B8B2-9412-ACCA-5074FDB3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4F6A51-B88D-4FD6-B90E-E5F61574A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403A6-5826-485E-CC33-A770846B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E253E-E385-C097-F8B8-7D43FF0E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F1832-6A6E-6231-742A-CAF5FE7D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84207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E89EED-A5AD-6885-71A1-1A33D90C9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7F1A0D-8DA7-037E-5451-B8B2E0133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4B16A-A222-A363-D218-24A173B2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59669-93B9-4EB5-20EB-EEFC3708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DF7F1-6841-8823-CF54-4EA14DFF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39143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BC25-EDF0-47C8-0692-1BC50EA1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F5BCA-A954-EE0F-A425-EAB9CF554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3C1C1-8628-3B83-210B-62E143304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B4F8E-9073-84A9-69B2-D480FDB9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72644-8F41-4626-AACE-A068EC99C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250535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6C6CB-92CA-3302-94A4-31A4B3A2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1374B-DE07-D00D-85EC-2794E644E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512AE-3568-29AF-BDAB-CC41764E8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A7714-5E01-467B-ABD0-77209B838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51EB0-C605-0EB1-741C-769B8459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418313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2EDF-B997-5481-BFCE-0AB30D6C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0348A-D447-2CDB-7D04-DCB782D91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3E111C-B57C-B7BA-B487-59721AE8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EA1FC-2A44-9D22-C8FA-900522F0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2560B-363D-C321-CDC5-52C8D8D8E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866B2-DD75-19E7-71F2-1C49EC6B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71080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15983-8EAD-4587-74E9-9F92C2861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0197D-B498-9E92-A190-DBA2C24B9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E6ABC-89CC-219C-FEB9-15803B9ED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11979-603E-41E3-9284-6DF40F88D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1EB01B-5AA5-B0D3-A43C-186CFC6C4D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2CFAA5-D265-10E5-B5EA-D75C9E2A6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EF9CD-47F3-7004-953D-7F5B4AEA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4644F-362A-550B-3AD5-466258A8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4167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7031-E756-E90A-2F26-EF7E0D78E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1ED28B-17EE-0770-2183-332C399C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36CCB-4E69-C1D7-6B6C-58FF6B2B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853819-646F-91AE-C487-95F7D9BF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400523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B58CB-5055-0D3D-3C8C-8FD7F80C8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AEC3E0-E4EA-25F9-2590-AB22D3F6D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8C838-E3CA-EAA3-A8EF-3B050BB9F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1279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FBE61-7095-49B6-59A5-916DF8D69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8EAD-7465-2938-2C78-59DA883DA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6D479-79D2-B40D-0E15-A797BF404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57C54-6F68-D8B3-C56D-91592B23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947CA-8D46-EAD5-680C-EAC66F84C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1BF0C-21B3-4B18-DBB0-B5009E5C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350666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4FBF3-769C-BC5A-8DAA-20F10A020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3E937-56AF-DF34-5FD2-E280CCCE24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3D4856-D079-0F6A-9F94-6B5564748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5109E-B87E-22ED-5480-19491149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6A85C-6203-616F-6156-A15CB386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BF4FB-0F9B-B5EF-64CD-70841D09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283768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9CFB94-6273-07DE-C103-F4F006238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R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8BDC7-6150-0853-F6CF-15EFA5E6E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R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82FFD-2B42-54A5-11DA-24B016024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65D89-9408-4AFE-8D6D-5E36B3B6ACF2}" type="datetimeFigureOut">
              <a:rPr lang="en-RW" smtClean="0"/>
              <a:t>09/18/2024</a:t>
            </a:fld>
            <a:endParaRPr lang="en-R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DDBD5-DFB5-544E-F47D-1867A6B42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R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43A56-0186-4F68-EB2F-545444B207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4B2744-0FEA-46B7-B9D8-4AB1DB787BD3}" type="slidenum">
              <a:rPr lang="en-RW" smtClean="0"/>
              <a:t>‹#›</a:t>
            </a:fld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161593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04932-E1C3-2AAA-CE36-824E76C257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HEALTH INDICATORS IN NGORORERO DISTRICT</a:t>
            </a:r>
            <a:endParaRPr lang="en-RW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97344-6759-A91E-1408-EA26F1068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60" y="4353878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September 2024</a:t>
            </a:r>
            <a:endParaRPr lang="en-RW" sz="3600" dirty="0"/>
          </a:p>
        </p:txBody>
      </p:sp>
    </p:spTree>
    <p:extLst>
      <p:ext uri="{BB962C8B-B14F-4D97-AF65-F5344CB8AC3E}">
        <p14:creationId xmlns:p14="http://schemas.microsoft.com/office/powerpoint/2010/main" val="31514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C1492-FD04-F3A3-8C5D-F436345D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Health Sector Projects </a:t>
            </a:r>
            <a:endParaRPr lang="en-R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51788-A161-3E29-199F-2FB4A0BD5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00"/>
            <a:ext cx="10652760" cy="4825999"/>
          </a:xfrm>
        </p:spPr>
        <p:txBody>
          <a:bodyPr/>
          <a:lstStyle/>
          <a:p>
            <a:r>
              <a:rPr lang="en-US" dirty="0" err="1" smtClean="0"/>
              <a:t>Ntobwe</a:t>
            </a:r>
            <a:r>
              <a:rPr lang="en-US" dirty="0" smtClean="0"/>
              <a:t> Health Center </a:t>
            </a:r>
            <a:endParaRPr lang="en-RW" dirty="0"/>
          </a:p>
        </p:txBody>
      </p:sp>
      <p:sp>
        <p:nvSpPr>
          <p:cNvPr id="4" name="AutoShape 2" descr="blob:https://web.whatsapp.com/ac4ed19d-cb08-4fa8-a278-bef6a101166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64" y="2073730"/>
            <a:ext cx="4939394" cy="44250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594" y="1796143"/>
            <a:ext cx="5774870" cy="506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4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Nyange</a:t>
            </a:r>
            <a:r>
              <a:rPr lang="en-US" b="1" dirty="0" smtClean="0"/>
              <a:t> B Health Center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57" y="1510393"/>
            <a:ext cx="5331279" cy="51761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078" y="1428750"/>
            <a:ext cx="557076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8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Gasiza</a:t>
            </a:r>
            <a:r>
              <a:rPr lang="en-US" b="1" dirty="0" smtClean="0"/>
              <a:t> Health Post (Maternity)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37" y="1412421"/>
            <a:ext cx="5519056" cy="49475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329" y="1412420"/>
            <a:ext cx="5263241" cy="494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7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Projects under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Kabaya</a:t>
            </a:r>
            <a:r>
              <a:rPr lang="en-US" dirty="0" smtClean="0"/>
              <a:t> HC</a:t>
            </a:r>
          </a:p>
          <a:p>
            <a:r>
              <a:rPr lang="en-US" dirty="0" err="1" smtClean="0"/>
              <a:t>Muhororo</a:t>
            </a:r>
            <a:r>
              <a:rPr lang="en-US" dirty="0" smtClean="0"/>
              <a:t> HC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Some outcome indicators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996895"/>
              </p:ext>
            </p:extLst>
          </p:nvPr>
        </p:nvGraphicFramePr>
        <p:xfrm>
          <a:off x="711200" y="1906406"/>
          <a:ext cx="4826000" cy="3857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7278674"/>
              </p:ext>
            </p:extLst>
          </p:nvPr>
        </p:nvGraphicFramePr>
        <p:xfrm>
          <a:off x="6414361" y="1906406"/>
          <a:ext cx="5334046" cy="3857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20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outcome indicators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655349"/>
              </p:ext>
            </p:extLst>
          </p:nvPr>
        </p:nvGraphicFramePr>
        <p:xfrm>
          <a:off x="838199" y="1559379"/>
          <a:ext cx="5929994" cy="308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494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pPr algn="ctr"/>
            <a:r>
              <a:rPr lang="en-US" b="1" dirty="0" smtClean="0"/>
              <a:t>KABAYA DH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89825"/>
              </p:ext>
            </p:extLst>
          </p:nvPr>
        </p:nvGraphicFramePr>
        <p:xfrm>
          <a:off x="838200" y="1330778"/>
          <a:ext cx="10515600" cy="4629150"/>
        </p:xfrm>
        <a:graphic>
          <a:graphicData uri="http://schemas.openxmlformats.org/drawingml/2006/table">
            <a:tbl>
              <a:tblPr/>
              <a:tblGrid>
                <a:gridCol w="1648896">
                  <a:extLst>
                    <a:ext uri="{9D8B030D-6E8A-4147-A177-3AD203B41FA5}">
                      <a16:colId xmlns:a16="http://schemas.microsoft.com/office/drawing/2014/main" val="3177313497"/>
                    </a:ext>
                  </a:extLst>
                </a:gridCol>
                <a:gridCol w="762226">
                  <a:extLst>
                    <a:ext uri="{9D8B030D-6E8A-4147-A177-3AD203B41FA5}">
                      <a16:colId xmlns:a16="http://schemas.microsoft.com/office/drawing/2014/main" val="2412745956"/>
                    </a:ext>
                  </a:extLst>
                </a:gridCol>
                <a:gridCol w="762226">
                  <a:extLst>
                    <a:ext uri="{9D8B030D-6E8A-4147-A177-3AD203B41FA5}">
                      <a16:colId xmlns:a16="http://schemas.microsoft.com/office/drawing/2014/main" val="1156876924"/>
                    </a:ext>
                  </a:extLst>
                </a:gridCol>
                <a:gridCol w="1291116">
                  <a:extLst>
                    <a:ext uri="{9D8B030D-6E8A-4147-A177-3AD203B41FA5}">
                      <a16:colId xmlns:a16="http://schemas.microsoft.com/office/drawing/2014/main" val="1227106899"/>
                    </a:ext>
                  </a:extLst>
                </a:gridCol>
                <a:gridCol w="1337784">
                  <a:extLst>
                    <a:ext uri="{9D8B030D-6E8A-4147-A177-3AD203B41FA5}">
                      <a16:colId xmlns:a16="http://schemas.microsoft.com/office/drawing/2014/main" val="1199613108"/>
                    </a:ext>
                  </a:extLst>
                </a:gridCol>
                <a:gridCol w="1042226">
                  <a:extLst>
                    <a:ext uri="{9D8B030D-6E8A-4147-A177-3AD203B41FA5}">
                      <a16:colId xmlns:a16="http://schemas.microsoft.com/office/drawing/2014/main" val="239435055"/>
                    </a:ext>
                  </a:extLst>
                </a:gridCol>
                <a:gridCol w="1275560">
                  <a:extLst>
                    <a:ext uri="{9D8B030D-6E8A-4147-A177-3AD203B41FA5}">
                      <a16:colId xmlns:a16="http://schemas.microsoft.com/office/drawing/2014/main" val="1610333443"/>
                    </a:ext>
                  </a:extLst>
                </a:gridCol>
                <a:gridCol w="1291116">
                  <a:extLst>
                    <a:ext uri="{9D8B030D-6E8A-4147-A177-3AD203B41FA5}">
                      <a16:colId xmlns:a16="http://schemas.microsoft.com/office/drawing/2014/main" val="4121058731"/>
                    </a:ext>
                  </a:extLst>
                </a:gridCol>
                <a:gridCol w="1104450">
                  <a:extLst>
                    <a:ext uri="{9D8B030D-6E8A-4147-A177-3AD203B41FA5}">
                      <a16:colId xmlns:a16="http://schemas.microsoft.com/office/drawing/2014/main" val="2814196230"/>
                    </a:ext>
                  </a:extLst>
                </a:gridCol>
              </a:tblGrid>
              <a:tr h="1361514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periodname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Total number of Maternal deaths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births live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Maternal mortality ratio per 100 000 births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Neonatal mortality rate (Per 1000 live births)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Under five mortality rate (per 1000 live birth)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Post C/Section infection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Deliveries by Caesarean Section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Post C/Section infection rate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061737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September 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32.9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32.9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44760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October 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27582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November 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40.7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40.7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5815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December 2023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425.5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31319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January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17.3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195737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February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505.1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40.4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55.6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597751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March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43.7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783807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April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420.2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12.6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12.6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504711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May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35.4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324569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June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34.7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49.5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035320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July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49.5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206542"/>
                  </a:ext>
                </a:extLst>
              </a:tr>
              <a:tr h="272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August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18.3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838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70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20561-834B-1D0C-FC91-3D3267E36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</a:t>
            </a:r>
            <a:endParaRPr lang="en-R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473F9-8B6F-FBAE-BA1A-EAD8F790B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385236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D457-D23E-AF71-1087-115AC9FC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Family planning </a:t>
            </a:r>
            <a:endParaRPr lang="en-RW" b="1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747158" y="2824843"/>
            <a:ext cx="9258300" cy="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3856812"/>
              </p:ext>
            </p:extLst>
          </p:nvPr>
        </p:nvGraphicFramePr>
        <p:xfrm>
          <a:off x="838199" y="1085849"/>
          <a:ext cx="10093779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8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8F06B-D98C-ECF1-F256-95ED58FFA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pPr algn="ctr"/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</a:rPr>
              <a:t>PPFP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</a:rPr>
              <a:t>September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</a:rPr>
              <a:t>2024</a:t>
            </a:r>
            <a:endParaRPr lang="en-RW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836" y="1126671"/>
            <a:ext cx="10218963" cy="524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D630-252F-E15C-AD6F-2FAB4EBC5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4 Antenatal care </a:t>
            </a:r>
            <a:r>
              <a:rPr lang="en-US" b="1" dirty="0" smtClean="0"/>
              <a:t>visits                 (Target: 55%)</a:t>
            </a:r>
            <a:endParaRPr lang="en-RW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420918"/>
              </p:ext>
            </p:extLst>
          </p:nvPr>
        </p:nvGraphicFramePr>
        <p:xfrm>
          <a:off x="922564" y="1224643"/>
          <a:ext cx="10678886" cy="530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2231472" y="3598877"/>
            <a:ext cx="926144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85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889"/>
          </a:xfrm>
        </p:spPr>
        <p:txBody>
          <a:bodyPr/>
          <a:lstStyle/>
          <a:p>
            <a:pPr algn="ctr"/>
            <a:r>
              <a:rPr lang="en-US" b="1" dirty="0" smtClean="0"/>
              <a:t>Vaccination Coverage 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659231"/>
              </p:ext>
            </p:extLst>
          </p:nvPr>
        </p:nvGraphicFramePr>
        <p:xfrm>
          <a:off x="906236" y="1094015"/>
          <a:ext cx="10303328" cy="5151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129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173B-AB15-2AEF-E81C-FB48E65EF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955"/>
          </a:xfrm>
        </p:spPr>
        <p:txBody>
          <a:bodyPr/>
          <a:lstStyle/>
          <a:p>
            <a:pPr algn="ctr"/>
            <a:r>
              <a:rPr lang="en-US" b="1" dirty="0"/>
              <a:t>Home deliveries </a:t>
            </a:r>
            <a:endParaRPr lang="en-RW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368" y="1240972"/>
            <a:ext cx="8520882" cy="504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76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95417-D21C-AD76-91ED-2E5E5FFF6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pPr algn="ctr"/>
            <a:r>
              <a:rPr lang="en-US" b="1" dirty="0" smtClean="0"/>
              <a:t>NCDs up to Sept 2024</a:t>
            </a:r>
            <a:endParaRPr lang="en-RW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191948"/>
              </p:ext>
            </p:extLst>
          </p:nvPr>
        </p:nvGraphicFramePr>
        <p:xfrm>
          <a:off x="1110343" y="1257300"/>
          <a:ext cx="9976757" cy="4931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99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4DA14-C86B-EF6F-3E26-1B8869D0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921" y="144689"/>
            <a:ext cx="10515600" cy="40703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E-</a:t>
            </a:r>
            <a:r>
              <a:rPr lang="en-US" b="1" dirty="0" err="1"/>
              <a:t>lmis</a:t>
            </a:r>
            <a:r>
              <a:rPr lang="en-US" b="1" dirty="0"/>
              <a:t> usability</a:t>
            </a:r>
            <a:endParaRPr lang="en-RW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337740"/>
              </p:ext>
            </p:extLst>
          </p:nvPr>
        </p:nvGraphicFramePr>
        <p:xfrm>
          <a:off x="840921" y="3229610"/>
          <a:ext cx="10515600" cy="2862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341823"/>
              </p:ext>
            </p:extLst>
          </p:nvPr>
        </p:nvGraphicFramePr>
        <p:xfrm>
          <a:off x="840921" y="881743"/>
          <a:ext cx="10033908" cy="2408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Oval 11"/>
          <p:cNvSpPr/>
          <p:nvPr/>
        </p:nvSpPr>
        <p:spPr>
          <a:xfrm>
            <a:off x="6074229" y="3620226"/>
            <a:ext cx="5649685" cy="25438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B187E-C035-4F5E-D220-F790426C5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43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CBHI</a:t>
            </a:r>
            <a:endParaRPr lang="en-RW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307279"/>
              </p:ext>
            </p:extLst>
          </p:nvPr>
        </p:nvGraphicFramePr>
        <p:xfrm>
          <a:off x="852302" y="1036866"/>
          <a:ext cx="10357261" cy="5535384"/>
        </p:xfrm>
        <a:graphic>
          <a:graphicData uri="http://schemas.openxmlformats.org/drawingml/2006/table">
            <a:tbl>
              <a:tblPr/>
              <a:tblGrid>
                <a:gridCol w="371164">
                  <a:extLst>
                    <a:ext uri="{9D8B030D-6E8A-4147-A177-3AD203B41FA5}">
                      <a16:colId xmlns:a16="http://schemas.microsoft.com/office/drawing/2014/main" val="3354854968"/>
                    </a:ext>
                  </a:extLst>
                </a:gridCol>
                <a:gridCol w="2138615">
                  <a:extLst>
                    <a:ext uri="{9D8B030D-6E8A-4147-A177-3AD203B41FA5}">
                      <a16:colId xmlns:a16="http://schemas.microsoft.com/office/drawing/2014/main" val="1770294070"/>
                    </a:ext>
                  </a:extLst>
                </a:gridCol>
                <a:gridCol w="1025122">
                  <a:extLst>
                    <a:ext uri="{9D8B030D-6E8A-4147-A177-3AD203B41FA5}">
                      <a16:colId xmlns:a16="http://schemas.microsoft.com/office/drawing/2014/main" val="3026412091"/>
                    </a:ext>
                  </a:extLst>
                </a:gridCol>
                <a:gridCol w="1413961">
                  <a:extLst>
                    <a:ext uri="{9D8B030D-6E8A-4147-A177-3AD203B41FA5}">
                      <a16:colId xmlns:a16="http://schemas.microsoft.com/office/drawing/2014/main" val="3353494351"/>
                    </a:ext>
                  </a:extLst>
                </a:gridCol>
                <a:gridCol w="1237216">
                  <a:extLst>
                    <a:ext uri="{9D8B030D-6E8A-4147-A177-3AD203B41FA5}">
                      <a16:colId xmlns:a16="http://schemas.microsoft.com/office/drawing/2014/main" val="627742684"/>
                    </a:ext>
                  </a:extLst>
                </a:gridCol>
                <a:gridCol w="1502333">
                  <a:extLst>
                    <a:ext uri="{9D8B030D-6E8A-4147-A177-3AD203B41FA5}">
                      <a16:colId xmlns:a16="http://schemas.microsoft.com/office/drawing/2014/main" val="3387351348"/>
                    </a:ext>
                  </a:extLst>
                </a:gridCol>
                <a:gridCol w="1378611">
                  <a:extLst>
                    <a:ext uri="{9D8B030D-6E8A-4147-A177-3AD203B41FA5}">
                      <a16:colId xmlns:a16="http://schemas.microsoft.com/office/drawing/2014/main" val="4066687581"/>
                    </a:ext>
                  </a:extLst>
                </a:gridCol>
                <a:gridCol w="1290239">
                  <a:extLst>
                    <a:ext uri="{9D8B030D-6E8A-4147-A177-3AD203B41FA5}">
                      <a16:colId xmlns:a16="http://schemas.microsoft.com/office/drawing/2014/main" val="3920503345"/>
                    </a:ext>
                  </a:extLst>
                </a:gridCol>
              </a:tblGrid>
              <a:tr h="709949"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Sector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Population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 insurances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 be covered by Government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All pop with insurance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Covered 100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covered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75%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354842"/>
                  </a:ext>
                </a:extLst>
              </a:tr>
              <a:tr h="28841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HINDIRO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26,040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1,039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2,219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26679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102.3%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102.5%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714970"/>
                  </a:ext>
                </a:extLst>
              </a:tr>
              <a:tr h="32169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MUHORORO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22,273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2,147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22933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100.9%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103.0%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368349"/>
                  </a:ext>
                </a:extLst>
              </a:tr>
              <a:tr h="35497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GATUMBA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24,952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1,282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1,751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24946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95.7%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100.0%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039427"/>
                  </a:ext>
                </a:extLst>
              </a:tr>
              <a:tr h="28841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BWIRA 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20,012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1,364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18925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91.4%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94.6%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475841"/>
                  </a:ext>
                </a:extLst>
              </a:tr>
              <a:tr h="34388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MATYAZO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27,673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1,966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25855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90.9%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93.4%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949857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NDARO 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24,444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2,456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22902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90.5%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93.7%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549672"/>
                  </a:ext>
                </a:extLst>
              </a:tr>
              <a:tr h="29950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NGORORERO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38,823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2,165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2,850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35521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87.8%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91.5%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657402"/>
                  </a:ext>
                </a:extLst>
              </a:tr>
              <a:tr h="34388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KABAYA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36,324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1,807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3,009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33529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87.7%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92.3%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29062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KAGEYO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25,929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1,188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2,781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21684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80.0%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83.6%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29071"/>
                  </a:ext>
                </a:extLst>
              </a:tr>
              <a:tr h="31060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NYANGE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24,859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2,087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20005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77.0%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80.5%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5208"/>
                  </a:ext>
                </a:extLst>
              </a:tr>
              <a:tr h="36606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KAVUMU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32,791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3,095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26383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77.0%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80.5%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10263"/>
                  </a:ext>
                </a:extLst>
              </a:tr>
              <a:tr h="41043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SOVU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31,966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3,298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25538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74.9%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79.9%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503031"/>
                  </a:ext>
                </a:extLst>
              </a:tr>
              <a:tr h="34388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MUHANDA</a:t>
                      </a:r>
                    </a:p>
                  </a:txBody>
                  <a:tcPr marL="5813" marR="5813" marT="58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31,869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2,848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24485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73.8%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76.8%</a:t>
                      </a:r>
                    </a:p>
                  </a:txBody>
                  <a:tcPr marL="5813" marR="5813" marT="58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841106"/>
                  </a:ext>
                </a:extLst>
              </a:tr>
              <a:tr h="48809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Igiteranyo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367,955 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11,899 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31,871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329385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86.2%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89.5%</a:t>
                      </a:r>
                    </a:p>
                  </a:txBody>
                  <a:tcPr marL="5813" marR="5813" marT="58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47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31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456</Words>
  <Application>Microsoft Office PowerPoint</Application>
  <PresentationFormat>Widescreen</PresentationFormat>
  <Paragraphs>270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Century Gothic</vt:lpstr>
      <vt:lpstr>Times New Roman</vt:lpstr>
      <vt:lpstr>Office Theme</vt:lpstr>
      <vt:lpstr>HEALTH INDICATORS IN NGORORERO DISTRICT</vt:lpstr>
      <vt:lpstr>Family planning </vt:lpstr>
      <vt:lpstr>PPFP September 2024</vt:lpstr>
      <vt:lpstr>4 Antenatal care visits                 (Target: 55%)</vt:lpstr>
      <vt:lpstr>Vaccination Coverage </vt:lpstr>
      <vt:lpstr>Home deliveries </vt:lpstr>
      <vt:lpstr>NCDs up to Sept 2024</vt:lpstr>
      <vt:lpstr>E-lmis usability</vt:lpstr>
      <vt:lpstr>CBHI</vt:lpstr>
      <vt:lpstr>Current Health Sector Projects </vt:lpstr>
      <vt:lpstr>Nyange B Health Center </vt:lpstr>
      <vt:lpstr>Gasiza Health Post (Maternity)</vt:lpstr>
      <vt:lpstr>Projects under study </vt:lpstr>
      <vt:lpstr>Some outcome indicators</vt:lpstr>
      <vt:lpstr>Some outcome indicators</vt:lpstr>
      <vt:lpstr>KABAYA DH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INDICATORS IN NGORORERO DISTRICT</dc:title>
  <dc:creator>Jean D'Amour NYIRIMPUHWE</dc:creator>
  <cp:lastModifiedBy>User</cp:lastModifiedBy>
  <cp:revision>25</cp:revision>
  <dcterms:created xsi:type="dcterms:W3CDTF">2024-03-25T17:01:17Z</dcterms:created>
  <dcterms:modified xsi:type="dcterms:W3CDTF">2024-09-18T17:09:00Z</dcterms:modified>
</cp:coreProperties>
</file>